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7" r:id="rId3"/>
    <p:sldId id="305" r:id="rId4"/>
    <p:sldId id="382" r:id="rId5"/>
    <p:sldId id="386" r:id="rId6"/>
    <p:sldId id="387" r:id="rId7"/>
    <p:sldId id="388" r:id="rId8"/>
    <p:sldId id="389" r:id="rId9"/>
    <p:sldId id="390" r:id="rId10"/>
    <p:sldId id="391" r:id="rId11"/>
    <p:sldId id="394" r:id="rId12"/>
    <p:sldId id="392" r:id="rId13"/>
    <p:sldId id="393" r:id="rId14"/>
    <p:sldId id="395" r:id="rId15"/>
    <p:sldId id="396" r:id="rId16"/>
    <p:sldId id="397" r:id="rId17"/>
    <p:sldId id="398" r:id="rId18"/>
    <p:sldId id="3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66"/>
    <a:srgbClr val="800000"/>
    <a:srgbClr val="655E39"/>
    <a:srgbClr val="CC9900"/>
    <a:srgbClr val="006600"/>
    <a:srgbClr val="CC0000"/>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14" autoAdjust="0"/>
  </p:normalViewPr>
  <p:slideViewPr>
    <p:cSldViewPr>
      <p:cViewPr>
        <p:scale>
          <a:sx n="40" d="100"/>
          <a:sy n="40" d="100"/>
        </p:scale>
        <p:origin x="-2453" y="-936"/>
      </p:cViewPr>
      <p:guideLst>
        <p:guide orient="horz" pos="2160"/>
        <p:guide pos="2880"/>
      </p:guideLst>
    </p:cSldViewPr>
  </p:slideViewPr>
  <p:outlineViewPr>
    <p:cViewPr>
      <p:scale>
        <a:sx n="33" d="100"/>
        <a:sy n="33" d="100"/>
      </p:scale>
      <p:origin x="0" y="25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CEFF-79AD-4F48-950B-741445109C90}"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C571A-06C1-4CBD-B228-E4D87B9F5730}" type="slidenum">
              <a:rPr lang="en-US" smtClean="0"/>
              <a:t>‹#›</a:t>
            </a:fld>
            <a:endParaRPr lang="en-US"/>
          </a:p>
        </p:txBody>
      </p:sp>
    </p:spTree>
    <p:extLst>
      <p:ext uri="{BB962C8B-B14F-4D97-AF65-F5344CB8AC3E}">
        <p14:creationId xmlns:p14="http://schemas.microsoft.com/office/powerpoint/2010/main" val="33892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11</a:t>
            </a:fld>
            <a:endParaRPr lang="en-US"/>
          </a:p>
        </p:txBody>
      </p:sp>
    </p:spTree>
    <p:extLst>
      <p:ext uri="{BB962C8B-B14F-4D97-AF65-F5344CB8AC3E}">
        <p14:creationId xmlns:p14="http://schemas.microsoft.com/office/powerpoint/2010/main" val="164070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76541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38571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0047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047507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862107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07399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E61F-5537-4922-B349-5390A7CECBD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9031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E61F-5537-4922-B349-5390A7CECBD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412671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E61F-5537-4922-B349-5390A7CECBD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31688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17893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E61F-5537-4922-B349-5390A7CECBD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8A846-875A-4FAC-BC33-BA1333EC1BAC}" type="slidenum">
              <a:rPr lang="en-US" smtClean="0"/>
              <a:t>‹#›</a:t>
            </a:fld>
            <a:endParaRPr lang="en-US"/>
          </a:p>
        </p:txBody>
      </p:sp>
    </p:spTree>
    <p:extLst>
      <p:ext uri="{BB962C8B-B14F-4D97-AF65-F5344CB8AC3E}">
        <p14:creationId xmlns:p14="http://schemas.microsoft.com/office/powerpoint/2010/main" val="143303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8686800" cy="3339376"/>
          </a:xfrm>
          <a:prstGeom prst="rect">
            <a:avLst/>
          </a:prstGeom>
          <a:noFill/>
        </p:spPr>
        <p:txBody>
          <a:bodyPr wrap="square" rtlCol="0">
            <a:spAutoFit/>
          </a:bodyPr>
          <a:lstStyle/>
          <a:p>
            <a:pPr algn="ctr"/>
            <a:r>
              <a:rPr lang="en-US" sz="9600" b="1" dirty="0" smtClean="0">
                <a:solidFill>
                  <a:srgbClr val="655E39"/>
                </a:solidFill>
                <a:effectLst>
                  <a:outerShdw blurRad="50800" dist="38100" dir="2700000" algn="tl" rotWithShape="0">
                    <a:prstClr val="black">
                      <a:alpha val="40000"/>
                    </a:prstClr>
                  </a:outerShdw>
                </a:effectLst>
                <a:latin typeface="Times New Roman" pitchFamily="18" charset="0"/>
                <a:cs typeface="Times New Roman" pitchFamily="18" charset="0"/>
              </a:rPr>
              <a:t>HISTORY OF</a:t>
            </a:r>
          </a:p>
          <a:p>
            <a:pPr algn="ctr"/>
            <a:r>
              <a:rPr lang="en-US" sz="11500" b="1" dirty="0" smtClean="0">
                <a:effectLst>
                  <a:outerShdw blurRad="50800" dist="38100" dir="2700000" algn="tl" rotWithShape="0">
                    <a:prstClr val="black">
                      <a:alpha val="40000"/>
                    </a:prstClr>
                  </a:outerShdw>
                </a:effectLst>
                <a:latin typeface="Times New Roman" pitchFamily="18" charset="0"/>
                <a:cs typeface="Times New Roman" pitchFamily="18" charset="0"/>
              </a:rPr>
              <a:t>REVIVALS</a:t>
            </a:r>
            <a:endParaRPr lang="en-US" sz="115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28600" y="4951274"/>
            <a:ext cx="8610600" cy="1754326"/>
          </a:xfrm>
          <a:prstGeom prst="rect">
            <a:avLst/>
          </a:prstGeom>
          <a:noFill/>
        </p:spPr>
        <p:txBody>
          <a:bodyPr wrap="square" rtlCol="0">
            <a:spAutoFit/>
          </a:bodyPr>
          <a:lstStyle/>
          <a:p>
            <a:pPr algn="r"/>
            <a:r>
              <a:rPr lang="en-US" sz="5400" dirty="0" smtClean="0">
                <a:effectLst>
                  <a:outerShdw blurRad="50800" dist="38100" dir="2700000" algn="tl" rotWithShape="0">
                    <a:prstClr val="black">
                      <a:alpha val="40000"/>
                    </a:prstClr>
                  </a:outerShdw>
                </a:effectLst>
                <a:latin typeface="Times New Roman" pitchFamily="18" charset="0"/>
                <a:cs typeface="Times New Roman" pitchFamily="18" charset="0"/>
              </a:rPr>
              <a:t>By Charles Owiredu, PhD </a:t>
            </a:r>
            <a:r>
              <a:rPr lang="en-US" sz="5400" i="1" dirty="0" smtClean="0">
                <a:effectLst>
                  <a:outerShdw blurRad="50800" dist="38100" dir="2700000" algn="tl" rotWithShape="0">
                    <a:prstClr val="black">
                      <a:alpha val="40000"/>
                    </a:prstClr>
                  </a:outerShdw>
                </a:effectLst>
                <a:latin typeface="Times New Roman" pitchFamily="18" charset="0"/>
                <a:cs typeface="Times New Roman" pitchFamily="18" charset="0"/>
              </a:rPr>
              <a:t>(Durham)</a:t>
            </a:r>
            <a:endParaRPr lang="en-US" sz="5400"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6" name="TextBox 5"/>
          <p:cNvSpPr txBox="1"/>
          <p:nvPr/>
        </p:nvSpPr>
        <p:spPr>
          <a:xfrm>
            <a:off x="533400" y="0"/>
            <a:ext cx="8458200" cy="646331"/>
          </a:xfrm>
          <a:prstGeom prst="rect">
            <a:avLst/>
          </a:prstGeom>
          <a:noFill/>
        </p:spPr>
        <p:txBody>
          <a:bodyPr wrap="square" rtlCol="0">
            <a:spAutoFit/>
          </a:bodyPr>
          <a:lstStyle/>
          <a:p>
            <a:pPr algn="r"/>
            <a:r>
              <a:rPr lang="en-US" sz="3600" dirty="0" smtClean="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rPr>
              <a:t>Daniel Institute, MA Sacred Ministry</a:t>
            </a:r>
            <a:endParaRPr lang="en-US" sz="3600" dirty="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220020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startAt="3"/>
            </a:pPr>
            <a:r>
              <a:rPr lang="en-US" sz="3600" dirty="0" smtClean="0">
                <a:latin typeface="Bahnschrift" pitchFamily="34" charset="0"/>
              </a:rPr>
              <a:t>The </a:t>
            </a:r>
            <a:r>
              <a:rPr lang="en-US" sz="3600" dirty="0">
                <a:latin typeface="Bahnschrift" pitchFamily="34" charset="0"/>
              </a:rPr>
              <a:t>Pyongyang Great Revival </a:t>
            </a:r>
            <a:r>
              <a:rPr lang="en-US" sz="3600" dirty="0" smtClean="0">
                <a:latin typeface="Bahnschrift" pitchFamily="34" charset="0"/>
              </a:rPr>
              <a:t>(</a:t>
            </a:r>
            <a:r>
              <a:rPr lang="en-US" sz="3600" dirty="0">
                <a:latin typeface="Bahnschrift" pitchFamily="34" charset="0"/>
              </a:rPr>
              <a:t>1907-1910) in North Korea started when the Korean church was barely 20 years old. The effect was still strong in 1910. </a:t>
            </a:r>
          </a:p>
          <a:p>
            <a:pPr marL="1265238" indent="0">
              <a:buNone/>
            </a:pPr>
            <a:endParaRPr lang="en-US" sz="3600" dirty="0">
              <a:latin typeface="Bahnschrift" pitchFamily="34" charset="0"/>
            </a:endParaRPr>
          </a:p>
          <a:p>
            <a:pPr marL="1265238" indent="0">
              <a:buNone/>
            </a:pPr>
            <a:endParaRPr lang="en-US" sz="3600" dirty="0">
              <a:latin typeface="Bahnschrift" pitchFamily="34" charset="0"/>
            </a:endParaRPr>
          </a:p>
          <a:p>
            <a:pPr marL="742950" indent="-742950">
              <a:buFont typeface="+mj-lt"/>
              <a:buAutoNum type="arabicPeriod"/>
            </a:pPr>
            <a:endParaRPr lang="en-US" sz="3600" dirty="0">
              <a:latin typeface="Bahnschrift" pitchFamily="34" charset="0"/>
            </a:endParaRPr>
          </a:p>
        </p:txBody>
      </p:sp>
    </p:spTree>
    <p:extLst>
      <p:ext uri="{BB962C8B-B14F-4D97-AF65-F5344CB8AC3E}">
        <p14:creationId xmlns:p14="http://schemas.microsoft.com/office/powerpoint/2010/main" val="2926415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5379720" cy="5638800"/>
          </a:xfrm>
        </p:spPr>
        <p:txBody>
          <a:bodyPr>
            <a:noAutofit/>
          </a:bodyPr>
          <a:lstStyle/>
          <a:p>
            <a:pPr marL="0" indent="0">
              <a:buNone/>
            </a:pPr>
            <a:r>
              <a:rPr lang="en-US" sz="2800" b="1" dirty="0" smtClean="0">
                <a:latin typeface="Bahnschrift" pitchFamily="34" charset="0"/>
              </a:rPr>
              <a:t>The Azusa Street Revival – Brief Biography of William J. Seymour</a:t>
            </a:r>
          </a:p>
          <a:p>
            <a:r>
              <a:rPr lang="en-US" sz="3100" dirty="0">
                <a:latin typeface="Bahnschrift" pitchFamily="34" charset="0"/>
              </a:rPr>
              <a:t>In 1905, William J. Seymour, the one-eyed 34-year-old son of freed slaves, was a student of well-known Pentecostal preacher Charles Parham and an interim pastor for a small holiness church in Topeka, Kansas</a:t>
            </a:r>
            <a:r>
              <a:rPr lang="en-US" sz="3100" dirty="0" smtClean="0">
                <a:latin typeface="Bahnschrift" pitchFamily="34" charset="0"/>
              </a:rPr>
              <a:t>.</a:t>
            </a:r>
          </a:p>
          <a:p>
            <a:pPr marL="0" indent="0">
              <a:buNone/>
            </a:pPr>
            <a:endParaRPr lang="en-US" sz="3100" dirty="0">
              <a:latin typeface="Bahnschrift" pitchFamily="34" charset="0"/>
            </a:endParaRPr>
          </a:p>
          <a:p>
            <a:pPr marL="0" indent="0">
              <a:buNone/>
            </a:pPr>
            <a:endParaRPr lang="en-US" sz="3100" dirty="0">
              <a:latin typeface="Bahnschrift" pitchFamily="34" charset="0"/>
            </a:endParaRPr>
          </a:p>
        </p:txBody>
      </p:sp>
      <p:pic>
        <p:nvPicPr>
          <p:cNvPr id="5122" name="Picture 2" descr="William Seymour and the History of the Azusa Street Outpouri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39482" y="1295400"/>
            <a:ext cx="3175918"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60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700" b="1" dirty="0" smtClean="0">
                <a:latin typeface="Bahnschrift" pitchFamily="34" charset="0"/>
              </a:rPr>
              <a:t>The Azusa Street Revival - The Environment</a:t>
            </a:r>
          </a:p>
          <a:p>
            <a:r>
              <a:rPr lang="en-US" sz="2700" dirty="0">
                <a:latin typeface="Bahnschrift" pitchFamily="34" charset="0"/>
              </a:rPr>
              <a:t>T</a:t>
            </a:r>
            <a:r>
              <a:rPr lang="en-US" sz="2700" dirty="0" smtClean="0">
                <a:latin typeface="Bahnschrift" pitchFamily="34" charset="0"/>
              </a:rPr>
              <a:t>ook place in a discarded </a:t>
            </a:r>
            <a:r>
              <a:rPr lang="en-US" sz="2700" dirty="0">
                <a:latin typeface="Bahnschrift" pitchFamily="34" charset="0"/>
              </a:rPr>
              <a:t>lumber and plaster </a:t>
            </a:r>
            <a:r>
              <a:rPr lang="en-US" sz="2700" dirty="0" smtClean="0">
                <a:latin typeface="Bahnschrift" pitchFamily="34" charset="0"/>
              </a:rPr>
              <a:t>littered, large</a:t>
            </a:r>
            <a:r>
              <a:rPr lang="en-US" sz="2700" dirty="0">
                <a:latin typeface="Bahnschrift" pitchFamily="34" charset="0"/>
              </a:rPr>
              <a:t>, barn-like </a:t>
            </a:r>
            <a:r>
              <a:rPr lang="en-US" sz="2700" dirty="0" smtClean="0">
                <a:latin typeface="Bahnschrift" pitchFamily="34" charset="0"/>
              </a:rPr>
              <a:t>room.</a:t>
            </a:r>
          </a:p>
          <a:p>
            <a:r>
              <a:rPr lang="en-US" sz="2700" dirty="0">
                <a:latin typeface="Bahnschrift" pitchFamily="34" charset="0"/>
              </a:rPr>
              <a:t>Church services were held on the first floor where the benches were placed in a rectangular pattern. Some of the </a:t>
            </a:r>
            <a:r>
              <a:rPr lang="en-US" sz="2700" b="1" dirty="0">
                <a:solidFill>
                  <a:srgbClr val="C00000"/>
                </a:solidFill>
                <a:latin typeface="Bahnschrift" pitchFamily="34" charset="0"/>
              </a:rPr>
              <a:t>benches were simply planks </a:t>
            </a:r>
            <a:r>
              <a:rPr lang="en-US" sz="2700" dirty="0">
                <a:latin typeface="Bahnschrift" pitchFamily="34" charset="0"/>
              </a:rPr>
              <a:t>put on top of </a:t>
            </a:r>
            <a:r>
              <a:rPr lang="en-US" sz="2700" b="1" dirty="0">
                <a:solidFill>
                  <a:srgbClr val="C00000"/>
                </a:solidFill>
                <a:latin typeface="Bahnschrift" pitchFamily="34" charset="0"/>
              </a:rPr>
              <a:t>empty nail </a:t>
            </a:r>
            <a:r>
              <a:rPr lang="en-US" sz="2700" b="1" dirty="0" smtClean="0">
                <a:solidFill>
                  <a:srgbClr val="C00000"/>
                </a:solidFill>
                <a:latin typeface="Bahnschrift" pitchFamily="34" charset="0"/>
              </a:rPr>
              <a:t>kegs</a:t>
            </a:r>
            <a:r>
              <a:rPr lang="en-US" sz="2700" dirty="0" smtClean="0">
                <a:latin typeface="Bahnschrift" pitchFamily="34" charset="0"/>
              </a:rPr>
              <a:t>. There </a:t>
            </a:r>
            <a:r>
              <a:rPr lang="en-US" sz="2700" dirty="0">
                <a:latin typeface="Bahnschrift" pitchFamily="34" charset="0"/>
              </a:rPr>
              <a:t>was </a:t>
            </a:r>
            <a:r>
              <a:rPr lang="en-US" sz="2700" b="1" dirty="0">
                <a:solidFill>
                  <a:srgbClr val="C00000"/>
                </a:solidFill>
                <a:latin typeface="Bahnschrift" pitchFamily="34" charset="0"/>
              </a:rPr>
              <a:t>no elevated platform</a:t>
            </a:r>
            <a:r>
              <a:rPr lang="en-US" sz="2700" dirty="0">
                <a:latin typeface="Bahnschrift" pitchFamily="34" charset="0"/>
              </a:rPr>
              <a:t>, as the ceiling was only eight feet high</a:t>
            </a:r>
            <a:r>
              <a:rPr lang="en-US" sz="2700" dirty="0" smtClean="0">
                <a:latin typeface="Bahnschrift" pitchFamily="34" charset="0"/>
              </a:rPr>
              <a:t>. </a:t>
            </a:r>
            <a:r>
              <a:rPr lang="en-US" sz="2700" dirty="0">
                <a:latin typeface="Bahnschrift" pitchFamily="34" charset="0"/>
              </a:rPr>
              <a:t>Initially there was </a:t>
            </a:r>
            <a:r>
              <a:rPr lang="en-US" sz="2700" b="1" dirty="0">
                <a:solidFill>
                  <a:srgbClr val="C00000"/>
                </a:solidFill>
                <a:latin typeface="Bahnschrift" pitchFamily="34" charset="0"/>
              </a:rPr>
              <a:t>no pulpit</a:t>
            </a:r>
            <a:r>
              <a:rPr lang="en-US" sz="2700" dirty="0">
                <a:latin typeface="Bahnschrift" pitchFamily="34" charset="0"/>
              </a:rPr>
              <a:t>. </a:t>
            </a:r>
            <a:r>
              <a:rPr lang="en-US" sz="2700" dirty="0" smtClean="0">
                <a:latin typeface="Bahnschrift" pitchFamily="34" charset="0"/>
              </a:rPr>
              <a:t>Seymour </a:t>
            </a:r>
            <a:r>
              <a:rPr lang="en-US" sz="2700" dirty="0">
                <a:latin typeface="Bahnschrift" pitchFamily="34" charset="0"/>
              </a:rPr>
              <a:t>generally sat behind </a:t>
            </a:r>
            <a:r>
              <a:rPr lang="en-US" sz="2700" b="1" dirty="0">
                <a:solidFill>
                  <a:srgbClr val="C00000"/>
                </a:solidFill>
                <a:latin typeface="Bahnschrift" pitchFamily="34" charset="0"/>
              </a:rPr>
              <a:t>two empty shoe boxes</a:t>
            </a:r>
            <a:r>
              <a:rPr lang="en-US" sz="2700" dirty="0">
                <a:latin typeface="Bahnschrift" pitchFamily="34" charset="0"/>
              </a:rPr>
              <a:t>, one on top of the other. He usually kept his head inside the top one during the meeting, in prayer</a:t>
            </a:r>
            <a:r>
              <a:rPr lang="en-US" sz="2700" dirty="0" smtClean="0">
                <a:latin typeface="Bahnschrift" pitchFamily="34" charset="0"/>
              </a:rPr>
              <a:t>.</a:t>
            </a:r>
          </a:p>
        </p:txBody>
      </p:sp>
    </p:spTree>
    <p:extLst>
      <p:ext uri="{BB962C8B-B14F-4D97-AF65-F5344CB8AC3E}">
        <p14:creationId xmlns:p14="http://schemas.microsoft.com/office/powerpoint/2010/main" val="1146183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2900" b="1" dirty="0" smtClean="0">
                <a:latin typeface="Bahnschrift" pitchFamily="34" charset="0"/>
              </a:rPr>
              <a:t>The Azusa Street Revival - Testimonies</a:t>
            </a:r>
          </a:p>
          <a:p>
            <a:r>
              <a:rPr lang="en-US" sz="2900" dirty="0" smtClean="0">
                <a:latin typeface="Bahnschrift" pitchFamily="34" charset="0"/>
              </a:rPr>
              <a:t>A young man says</a:t>
            </a:r>
            <a:r>
              <a:rPr lang="en-US" sz="2900" dirty="0">
                <a:latin typeface="Bahnschrift" pitchFamily="34" charset="0"/>
              </a:rPr>
              <a:t>: he was privileged to see the Lord moving signs and wonders and glory manifestations in his church, even when he was very young. And he said that during revival meetings, the fire department was contacted after several people in the neighborhood saw the roof of the church on fire. And he explained that the church roof was not physically on fire, but it was a supernatural fire. And the Holy Spirit was allowing people in the neighborhood to see </a:t>
            </a:r>
            <a:r>
              <a:rPr lang="en-US" sz="2900" dirty="0" smtClean="0">
                <a:latin typeface="Bahnschrift" pitchFamily="34" charset="0"/>
              </a:rPr>
              <a:t>it.”</a:t>
            </a:r>
            <a:endParaRPr lang="en-US" sz="2900" dirty="0">
              <a:latin typeface="Bahnschrift" pitchFamily="34" charset="0"/>
            </a:endParaRPr>
          </a:p>
          <a:p>
            <a:pPr marL="742950" indent="-742950">
              <a:buFont typeface="+mj-lt"/>
              <a:buAutoNum type="arabicPeriod"/>
            </a:pPr>
            <a:endParaRPr lang="en-US" sz="2900" dirty="0">
              <a:latin typeface="Bahnschrift" pitchFamily="34" charset="0"/>
            </a:endParaRPr>
          </a:p>
        </p:txBody>
      </p:sp>
    </p:spTree>
    <p:extLst>
      <p:ext uri="{BB962C8B-B14F-4D97-AF65-F5344CB8AC3E}">
        <p14:creationId xmlns:p14="http://schemas.microsoft.com/office/powerpoint/2010/main" val="2520864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0" indent="0">
              <a:buNone/>
            </a:pPr>
            <a:r>
              <a:rPr lang="en-US" sz="3500" b="1" dirty="0" smtClean="0">
                <a:latin typeface="Bahnschrift" pitchFamily="34" charset="0"/>
              </a:rPr>
              <a:t>The Azusa Street Revival - </a:t>
            </a:r>
            <a:r>
              <a:rPr lang="en-US" sz="3500" b="1" dirty="0">
                <a:latin typeface="Bahnschrift" pitchFamily="34" charset="0"/>
              </a:rPr>
              <a:t>Testimonies</a:t>
            </a:r>
            <a:endParaRPr lang="en-US" sz="3500" b="1" dirty="0" smtClean="0">
              <a:latin typeface="Bahnschrift" pitchFamily="34" charset="0"/>
            </a:endParaRPr>
          </a:p>
          <a:p>
            <a:r>
              <a:rPr lang="en-US" sz="3500" dirty="0" smtClean="0">
                <a:latin typeface="Bahnschrift" pitchFamily="34" charset="0"/>
              </a:rPr>
              <a:t>First-hand </a:t>
            </a:r>
            <a:r>
              <a:rPr lang="en-US" sz="3500" dirty="0">
                <a:latin typeface="Bahnschrift" pitchFamily="34" charset="0"/>
              </a:rPr>
              <a:t>accounts were reports of the blind having their sight restored, diseases cured instantly, and immigrants speaking in German, Yiddish, and Spanish all being spoken to in their native language by uneducated black members, who translated the languages into English by "supernatural </a:t>
            </a:r>
            <a:r>
              <a:rPr lang="en-US" sz="3500" dirty="0" smtClean="0">
                <a:latin typeface="Bahnschrift" pitchFamily="34" charset="0"/>
              </a:rPr>
              <a:t>ability."</a:t>
            </a:r>
            <a:endParaRPr lang="en-US" sz="3500" dirty="0">
              <a:latin typeface="Bahnschrift" pitchFamily="34" charset="0"/>
            </a:endParaRPr>
          </a:p>
        </p:txBody>
      </p:sp>
    </p:spTree>
    <p:extLst>
      <p:ext uri="{BB962C8B-B14F-4D97-AF65-F5344CB8AC3E}">
        <p14:creationId xmlns:p14="http://schemas.microsoft.com/office/powerpoint/2010/main" val="2073249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884920" cy="5638800"/>
          </a:xfrm>
        </p:spPr>
        <p:txBody>
          <a:bodyPr>
            <a:noAutofit/>
          </a:bodyPr>
          <a:lstStyle/>
          <a:p>
            <a:pPr marL="0" indent="0">
              <a:buNone/>
            </a:pPr>
            <a:r>
              <a:rPr lang="en-US" sz="3000" b="1" dirty="0" smtClean="0">
                <a:latin typeface="Bahnschrift" pitchFamily="34" charset="0"/>
              </a:rPr>
              <a:t>The Brownsville Revival</a:t>
            </a:r>
          </a:p>
          <a:p>
            <a:r>
              <a:rPr lang="en-US" sz="3000" dirty="0">
                <a:latin typeface="Bahnschrift" pitchFamily="34" charset="0"/>
              </a:rPr>
              <a:t>The Brownsville Revival (also known as the Pensacola Outpouring) was a widely reported Christian revival within the Pentecostal movement that began on Father's Day June 18, 1995, at Brownsville Assembly of God in Pensacola, Florida.[1] Characteristics of the Brownsville Revival movement, as with other Christian religious revivals, included acts of repentance by parishioners and a call to holiness, inspired by the manifestation of the Holy Spirit.</a:t>
            </a:r>
          </a:p>
        </p:txBody>
      </p:sp>
    </p:spTree>
    <p:extLst>
      <p:ext uri="{BB962C8B-B14F-4D97-AF65-F5344CB8AC3E}">
        <p14:creationId xmlns:p14="http://schemas.microsoft.com/office/powerpoint/2010/main" val="2150493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884920" cy="5638800"/>
          </a:xfrm>
        </p:spPr>
        <p:txBody>
          <a:bodyPr>
            <a:noAutofit/>
          </a:bodyPr>
          <a:lstStyle/>
          <a:p>
            <a:pPr marL="0" indent="0">
              <a:buNone/>
            </a:pPr>
            <a:r>
              <a:rPr lang="en-US" b="1" dirty="0" smtClean="0">
                <a:latin typeface="Bahnschrift" pitchFamily="34" charset="0"/>
              </a:rPr>
              <a:t>The Brownsville Revival</a:t>
            </a:r>
          </a:p>
          <a:p>
            <a:r>
              <a:rPr lang="en-US" dirty="0">
                <a:latin typeface="Bahnschrift" pitchFamily="34" charset="0"/>
              </a:rPr>
              <a:t>All told, more than 2.5 million people have visited the church's Monday prayer and Tues-through-Saturday evening revival services, where they sang rousing worship music and heard old-fashioned sermons on sin and salvation. After the sermons were over, hundreds of thousands accepted the invitation to leave their seats and rush forward to a large area in front of the stage-like altar.</a:t>
            </a:r>
          </a:p>
        </p:txBody>
      </p:sp>
    </p:spTree>
    <p:extLst>
      <p:ext uri="{BB962C8B-B14F-4D97-AF65-F5344CB8AC3E}">
        <p14:creationId xmlns:p14="http://schemas.microsoft.com/office/powerpoint/2010/main" val="2207260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884920" cy="5638800"/>
          </a:xfrm>
        </p:spPr>
        <p:txBody>
          <a:bodyPr>
            <a:noAutofit/>
          </a:bodyPr>
          <a:lstStyle/>
          <a:p>
            <a:pPr marL="0" indent="0">
              <a:buNone/>
            </a:pPr>
            <a:r>
              <a:rPr lang="en-US" sz="3600" b="1" dirty="0" smtClean="0">
                <a:latin typeface="Bahnschrift" pitchFamily="34" charset="0"/>
              </a:rPr>
              <a:t>The Brownsville Revival</a:t>
            </a:r>
          </a:p>
          <a:p>
            <a:r>
              <a:rPr lang="en-US" sz="3600" dirty="0">
                <a:latin typeface="Bahnschrift" pitchFamily="34" charset="0"/>
              </a:rPr>
              <a:t>In 1993, two years before the revival began, Brownsville's pastor, John Kilpatrick, began directing his congregation to pray for revival</a:t>
            </a:r>
            <a:r>
              <a:rPr lang="en-US" sz="3600" dirty="0" smtClean="0">
                <a:latin typeface="Bahnschrift" pitchFamily="34" charset="0"/>
              </a:rPr>
              <a:t>. </a:t>
            </a:r>
            <a:r>
              <a:rPr lang="en-US" sz="3600" dirty="0">
                <a:latin typeface="Bahnschrift" pitchFamily="34" charset="0"/>
              </a:rPr>
              <a:t>Over the next two years, he talked constantly about bringing revival to the church, even going as far as to threaten to leave the church if it didn't accept the revival</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1110930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AutoShape 2" descr="Three Lessons the Moravians teach us about Prayer and Mission | The  Official Site of Jono &amp;amp; Shari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ree Lessons the Moravians teach us about Prayer and Mission | The  Official Site of Jono &amp;amp; Shari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Welsh Revival - A Revival of Anointed, Spirit-Filled Singing in Wales -  YouTub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3035" b="11965"/>
          <a:stretch/>
        </p:blipFill>
        <p:spPr bwMode="auto">
          <a:xfrm>
            <a:off x="-38100" y="838200"/>
            <a:ext cx="9182100" cy="509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01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4800" b="1" dirty="0" smtClean="0">
                <a:solidFill>
                  <a:schemeClr val="bg1"/>
                </a:solidFill>
                <a:latin typeface="Bahnschrift" pitchFamily="34" charset="0"/>
              </a:rPr>
              <a:t>REVIVAL SONG 1</a:t>
            </a:r>
            <a:endParaRPr lang="en-US" sz="4800" b="1" dirty="0">
              <a:solidFill>
                <a:schemeClr val="bg1"/>
              </a:solidFill>
              <a:latin typeface="Bahnschrift" pitchFamily="34" charset="0"/>
            </a:endParaRPr>
          </a:p>
        </p:txBody>
      </p:sp>
      <p:sp>
        <p:nvSpPr>
          <p:cNvPr id="3" name="Content Placeholder 2"/>
          <p:cNvSpPr>
            <a:spLocks noGrp="1"/>
          </p:cNvSpPr>
          <p:nvPr>
            <p:ph idx="1"/>
          </p:nvPr>
        </p:nvSpPr>
        <p:spPr>
          <a:xfrm>
            <a:off x="457200" y="2209800"/>
            <a:ext cx="8229600" cy="4221163"/>
          </a:xfrm>
        </p:spPr>
        <p:txBody>
          <a:bodyPr>
            <a:normAutofit/>
          </a:bodyPr>
          <a:lstStyle/>
          <a:p>
            <a:pPr marL="0" indent="0" algn="ctr">
              <a:buNone/>
            </a:pPr>
            <a:r>
              <a:rPr lang="en-US" sz="4800" b="1" dirty="0">
                <a:solidFill>
                  <a:schemeClr val="bg1"/>
                </a:solidFill>
                <a:latin typeface="Verdana" pitchFamily="34" charset="0"/>
                <a:ea typeface="Verdana" pitchFamily="34" charset="0"/>
                <a:cs typeface="Tahoma" pitchFamily="34" charset="0"/>
              </a:rPr>
              <a:t>There’s A Sweet </a:t>
            </a:r>
            <a:r>
              <a:rPr lang="en-US" sz="4800" b="1" dirty="0" smtClean="0">
                <a:solidFill>
                  <a:schemeClr val="bg1"/>
                </a:solidFill>
                <a:latin typeface="Verdana" pitchFamily="34" charset="0"/>
                <a:ea typeface="Verdana" pitchFamily="34" charset="0"/>
                <a:cs typeface="Tahoma" pitchFamily="34" charset="0"/>
              </a:rPr>
              <a:t>Spirit</a:t>
            </a:r>
            <a:endParaRPr lang="en-US" sz="4800" b="1" dirty="0">
              <a:solidFill>
                <a:schemeClr val="bg1"/>
              </a:solidFill>
              <a:latin typeface="Verdana" pitchFamily="34" charset="0"/>
              <a:ea typeface="Verdana" pitchFamily="34" charset="0"/>
              <a:cs typeface="Tahoma" pitchFamily="34" charset="0"/>
            </a:endParaRPr>
          </a:p>
        </p:txBody>
      </p:sp>
    </p:spTree>
    <p:extLst>
      <p:ext uri="{BB962C8B-B14F-4D97-AF65-F5344CB8AC3E}">
        <p14:creationId xmlns:p14="http://schemas.microsoft.com/office/powerpoint/2010/main" val="2028315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prstGeom prst="rect">
            <a:avLst/>
          </a:prstGeom>
          <a:blipFill>
            <a:blip r:embed="rId2"/>
            <a:srcRect/>
            <a:stretch>
              <a:fillRect b="-8696"/>
            </a:stretch>
          </a:blipFill>
        </p:spPr>
        <p:txBody>
          <a:bodyPr>
            <a:noAutofit/>
          </a:bodyPr>
          <a:lstStyle/>
          <a:p>
            <a:pPr algn="l"/>
            <a:r>
              <a:rPr lang="en-US" sz="8800" b="1" dirty="0" smtClean="0">
                <a:solidFill>
                  <a:schemeClr val="bg1"/>
                </a:solidFill>
                <a:latin typeface="Bahnschrift" pitchFamily="34" charset="0"/>
              </a:rPr>
              <a:t> 				  LECTURE </a:t>
            </a:r>
            <a:br>
              <a:rPr lang="en-US" sz="8800" b="1" dirty="0" smtClean="0">
                <a:solidFill>
                  <a:schemeClr val="bg1"/>
                </a:solidFill>
                <a:latin typeface="Bahnschrift" pitchFamily="34" charset="0"/>
              </a:rPr>
            </a:br>
            <a:r>
              <a:rPr lang="en-US" sz="8800" b="1" dirty="0" smtClean="0">
                <a:solidFill>
                  <a:schemeClr val="bg1"/>
                </a:solidFill>
                <a:latin typeface="Bahnschrift" pitchFamily="34" charset="0"/>
              </a:rPr>
              <a:t>                      </a:t>
            </a:r>
            <a:r>
              <a:rPr lang="en-US" sz="13800" b="1" dirty="0">
                <a:solidFill>
                  <a:schemeClr val="bg1"/>
                </a:solidFill>
                <a:latin typeface="Bahnschrift" pitchFamily="34" charset="0"/>
              </a:rPr>
              <a:t>5</a:t>
            </a:r>
            <a:endParaRPr lang="en-US" sz="16600" b="1" dirty="0">
              <a:solidFill>
                <a:schemeClr val="bg1"/>
              </a:solidFill>
              <a:latin typeface="Bahnschrift" pitchFamily="34" charset="0"/>
            </a:endParaRPr>
          </a:p>
        </p:txBody>
      </p:sp>
      <p:pic>
        <p:nvPicPr>
          <p:cNvPr id="8194" name="Picture 2" descr="Testament Wallpaper posted by Michelle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56296"/>
            <a:ext cx="4693920" cy="359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 y="4419600"/>
            <a:ext cx="9144000" cy="25146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6666"/>
                </a:solidFill>
                <a:latin typeface="Bahnschrift" pitchFamily="34" charset="0"/>
              </a:rPr>
              <a:t>20</a:t>
            </a:r>
            <a:r>
              <a:rPr lang="en-US" sz="7200" b="1" baseline="30000" dirty="0" smtClean="0">
                <a:solidFill>
                  <a:srgbClr val="006666"/>
                </a:solidFill>
                <a:latin typeface="Bahnschrift" pitchFamily="34" charset="0"/>
              </a:rPr>
              <a:t>th</a:t>
            </a:r>
            <a:r>
              <a:rPr lang="en-US" sz="7200" b="1" dirty="0" smtClean="0">
                <a:solidFill>
                  <a:srgbClr val="006666"/>
                </a:solidFill>
                <a:latin typeface="Bahnschrift" pitchFamily="34" charset="0"/>
              </a:rPr>
              <a:t> Century Revivals</a:t>
            </a:r>
            <a:endParaRPr lang="en-US" sz="7200" b="1" dirty="0">
              <a:solidFill>
                <a:srgbClr val="006666"/>
              </a:solidFill>
              <a:latin typeface="Bahnschrift" pitchFamily="34" charset="0"/>
            </a:endParaRPr>
          </a:p>
        </p:txBody>
      </p:sp>
    </p:spTree>
    <p:extLst>
      <p:ext uri="{BB962C8B-B14F-4D97-AF65-F5344CB8AC3E}">
        <p14:creationId xmlns:p14="http://schemas.microsoft.com/office/powerpoint/2010/main" val="968143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a:pPr>
            <a:r>
              <a:rPr lang="en-US" sz="3600" b="1" dirty="0" smtClean="0">
                <a:latin typeface="Bahnschrift" pitchFamily="34" charset="0"/>
              </a:rPr>
              <a:t>A: </a:t>
            </a:r>
            <a:r>
              <a:rPr lang="en-US" sz="3600" dirty="0" smtClean="0">
                <a:latin typeface="Bahnschrift" pitchFamily="34" charset="0"/>
              </a:rPr>
              <a:t>The </a:t>
            </a:r>
            <a:r>
              <a:rPr lang="en-US" sz="3600" dirty="0">
                <a:latin typeface="Bahnschrift" pitchFamily="34" charset="0"/>
              </a:rPr>
              <a:t>most recent Great Awakening </a:t>
            </a:r>
            <a:endParaRPr lang="en-US" sz="3600" dirty="0" smtClean="0">
              <a:latin typeface="Bahnschrift" pitchFamily="34" charset="0"/>
            </a:endParaRPr>
          </a:p>
          <a:p>
            <a:pPr marL="1265238" indent="0">
              <a:buNone/>
            </a:pPr>
            <a:r>
              <a:rPr lang="en-US" sz="3600" dirty="0" smtClean="0">
                <a:latin typeface="Bahnschrift" pitchFamily="34" charset="0"/>
              </a:rPr>
              <a:t>(</a:t>
            </a:r>
            <a:r>
              <a:rPr lang="en-US" sz="3600" dirty="0">
                <a:latin typeface="Bahnschrift" pitchFamily="34" charset="0"/>
              </a:rPr>
              <a:t>1904 onwards) had its roots in the holiness movement which had developed in the late 19th century. The Pentecostal revival movement began, out of a passion for more power and a greater outpouring of the Holy Spirit. </a:t>
            </a:r>
          </a:p>
          <a:p>
            <a:pPr marL="742950" indent="-742950">
              <a:buFont typeface="+mj-lt"/>
              <a:buAutoNum type="arabicPeriod"/>
            </a:pPr>
            <a:endParaRPr lang="en-US" sz="3600" dirty="0">
              <a:latin typeface="Bahnschrift" pitchFamily="34" charset="0"/>
            </a:endParaRPr>
          </a:p>
        </p:txBody>
      </p:sp>
    </p:spTree>
    <p:extLst>
      <p:ext uri="{BB962C8B-B14F-4D97-AF65-F5344CB8AC3E}">
        <p14:creationId xmlns:p14="http://schemas.microsoft.com/office/powerpoint/2010/main" val="2138468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5684520" cy="5638800"/>
          </a:xfrm>
        </p:spPr>
        <p:txBody>
          <a:bodyPr>
            <a:noAutofit/>
          </a:bodyPr>
          <a:lstStyle/>
          <a:p>
            <a:pPr marL="742950" indent="-742950">
              <a:buFont typeface="+mj-lt"/>
              <a:buAutoNum type="arabicPeriod"/>
            </a:pPr>
            <a:r>
              <a:rPr lang="en-US" sz="3600" b="1" dirty="0">
                <a:latin typeface="Bahnschrift" pitchFamily="34" charset="0"/>
              </a:rPr>
              <a:t>B</a:t>
            </a:r>
            <a:r>
              <a:rPr lang="en-US" sz="3600" b="1" dirty="0" smtClean="0">
                <a:latin typeface="Bahnschrift" pitchFamily="34" charset="0"/>
              </a:rPr>
              <a:t>: </a:t>
            </a:r>
            <a:r>
              <a:rPr lang="en-US" sz="3600" dirty="0" smtClean="0">
                <a:latin typeface="Bahnschrift" pitchFamily="34" charset="0"/>
              </a:rPr>
              <a:t>In </a:t>
            </a:r>
            <a:r>
              <a:rPr lang="en-US" sz="3600" dirty="0">
                <a:latin typeface="Bahnschrift" pitchFamily="34" charset="0"/>
              </a:rPr>
              <a:t>1902 the American </a:t>
            </a:r>
            <a:r>
              <a:rPr lang="en-US" sz="3600" dirty="0" smtClean="0">
                <a:latin typeface="Bahnschrift" pitchFamily="34" charset="0"/>
              </a:rPr>
              <a:t>evangelists Reuben Archer Torrey and Charles </a:t>
            </a:r>
            <a:r>
              <a:rPr lang="en-US" sz="3600" dirty="0" err="1" smtClean="0">
                <a:latin typeface="Bahnschrift" pitchFamily="34" charset="0"/>
              </a:rPr>
              <a:t>McCallon</a:t>
            </a:r>
            <a:r>
              <a:rPr lang="en-US" sz="3600" dirty="0" smtClean="0">
                <a:latin typeface="Bahnschrift" pitchFamily="34" charset="0"/>
              </a:rPr>
              <a:t> Alexander conducted meetings in Melbourne, Australia, resulting in more than 8,000 converts.</a:t>
            </a:r>
            <a:endParaRPr lang="en-US" sz="3600" dirty="0">
              <a:latin typeface="Bahnschrift" pitchFamily="34" charset="0"/>
            </a:endParaRPr>
          </a:p>
        </p:txBody>
      </p:sp>
      <p:sp>
        <p:nvSpPr>
          <p:cNvPr id="4" name="AutoShape 2" descr="Torrey The Importance of Personal Soul Winning - twModules theW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orrey The Importance of Personal Soul Winning - twModules theWor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47" y="1143000"/>
            <a:ext cx="1891553" cy="2133600"/>
          </a:xfrm>
          <a:prstGeom prst="ellipse">
            <a:avLst/>
          </a:prstGeom>
          <a:ln w="38100">
            <a:solidFill>
              <a:srgbClr val="6633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
        <p:nvSpPr>
          <p:cNvPr id="6" name="AutoShape 7" descr="Charles McCallon Alexand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Charles McCallon Alexand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7" name="Picture 11" descr="Charles McCallon Alexa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00" y="3977957"/>
            <a:ext cx="1876900" cy="2270443"/>
          </a:xfrm>
          <a:prstGeom prst="ellipse">
            <a:avLst/>
          </a:prstGeom>
          <a:ln w="28575" cap="rnd">
            <a:solidFill>
              <a:srgbClr val="6633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323320" y="3276600"/>
            <a:ext cx="304928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dirty="0" smtClean="0">
                <a:solidFill>
                  <a:srgbClr val="663300"/>
                </a:solidFill>
                <a:latin typeface="Verdana" pitchFamily="34" charset="0"/>
                <a:ea typeface="Verdana" pitchFamily="34" charset="0"/>
              </a:rPr>
              <a:t>R. A. Torrey</a:t>
            </a:r>
            <a:endParaRPr lang="en-US" sz="2800" b="1" i="1" dirty="0">
              <a:solidFill>
                <a:srgbClr val="663300"/>
              </a:solidFill>
              <a:latin typeface="Verdana" pitchFamily="34" charset="0"/>
              <a:ea typeface="Verdana" pitchFamily="34" charset="0"/>
            </a:endParaRPr>
          </a:p>
        </p:txBody>
      </p:sp>
      <p:sp>
        <p:nvSpPr>
          <p:cNvPr id="11" name="Content Placeholder 2"/>
          <p:cNvSpPr txBox="1">
            <a:spLocks/>
          </p:cNvSpPr>
          <p:nvPr/>
        </p:nvSpPr>
        <p:spPr>
          <a:xfrm>
            <a:off x="5562600" y="6172200"/>
            <a:ext cx="3686287"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dirty="0" smtClean="0">
                <a:solidFill>
                  <a:srgbClr val="663300"/>
                </a:solidFill>
                <a:latin typeface="Verdana" pitchFamily="34" charset="0"/>
                <a:ea typeface="Verdana" pitchFamily="34" charset="0"/>
              </a:rPr>
              <a:t>C. A. Alexander</a:t>
            </a:r>
            <a:endParaRPr lang="en-US" sz="2800" b="1" i="1" dirty="0">
              <a:solidFill>
                <a:srgbClr val="663300"/>
              </a:solidFill>
              <a:latin typeface="Verdana" pitchFamily="34" charset="0"/>
              <a:ea typeface="Verdana" pitchFamily="34" charset="0"/>
            </a:endParaRPr>
          </a:p>
        </p:txBody>
      </p:sp>
    </p:spTree>
    <p:extLst>
      <p:ext uri="{BB962C8B-B14F-4D97-AF65-F5344CB8AC3E}">
        <p14:creationId xmlns:p14="http://schemas.microsoft.com/office/powerpoint/2010/main" val="2008709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a:pPr>
            <a:r>
              <a:rPr lang="en-US" sz="3600" b="1" dirty="0">
                <a:latin typeface="Bahnschrift" pitchFamily="34" charset="0"/>
              </a:rPr>
              <a:t>C</a:t>
            </a:r>
            <a:r>
              <a:rPr lang="en-US" sz="3600" b="1" dirty="0" smtClean="0">
                <a:latin typeface="Bahnschrift" pitchFamily="34" charset="0"/>
              </a:rPr>
              <a:t>: </a:t>
            </a:r>
            <a:r>
              <a:rPr lang="en-US" sz="3600" dirty="0" smtClean="0">
                <a:latin typeface="Bahnschrift" pitchFamily="34" charset="0"/>
              </a:rPr>
              <a:t>Torrey </a:t>
            </a:r>
            <a:r>
              <a:rPr lang="en-US" sz="3600" dirty="0">
                <a:latin typeface="Bahnschrift" pitchFamily="34" charset="0"/>
              </a:rPr>
              <a:t>and Alexander were </a:t>
            </a:r>
            <a:endParaRPr lang="en-US" sz="3600" dirty="0" smtClean="0">
              <a:latin typeface="Bahnschrift" pitchFamily="34" charset="0"/>
            </a:endParaRPr>
          </a:p>
          <a:p>
            <a:pPr marL="1265238" indent="0">
              <a:buNone/>
            </a:pPr>
            <a:r>
              <a:rPr lang="en-US" sz="3600" dirty="0" smtClean="0">
                <a:latin typeface="Bahnschrift" pitchFamily="34" charset="0"/>
              </a:rPr>
              <a:t>involved </a:t>
            </a:r>
            <a:r>
              <a:rPr lang="en-US" sz="3600" dirty="0">
                <a:latin typeface="Bahnschrift" pitchFamily="34" charset="0"/>
              </a:rPr>
              <a:t>in the beginnings of the great Welsh Revival (1904). In 1906 the modern Pentecostal movement was born in </a:t>
            </a:r>
            <a:r>
              <a:rPr lang="en-US" sz="3600" dirty="0" smtClean="0">
                <a:latin typeface="Bahnschrift" pitchFamily="34" charset="0"/>
              </a:rPr>
              <a:t>Azusa </a:t>
            </a:r>
            <a:r>
              <a:rPr lang="en-US" sz="3600" dirty="0">
                <a:latin typeface="Bahnschrift" pitchFamily="34" charset="0"/>
              </a:rPr>
              <a:t>Street, in Los Angeles.</a:t>
            </a:r>
          </a:p>
          <a:p>
            <a:pPr marL="1265238" indent="0">
              <a:buNone/>
            </a:pPr>
            <a:endParaRPr lang="en-US" sz="3600" dirty="0">
              <a:latin typeface="Bahnschrift" pitchFamily="34" charset="0"/>
            </a:endParaRPr>
          </a:p>
          <a:p>
            <a:pPr marL="742950" indent="-742950">
              <a:buFont typeface="+mj-lt"/>
              <a:buAutoNum type="arabicPeriod"/>
            </a:pPr>
            <a:endParaRPr lang="en-US" sz="3600" dirty="0">
              <a:latin typeface="Bahnschrift" pitchFamily="34" charset="0"/>
            </a:endParaRPr>
          </a:p>
        </p:txBody>
      </p:sp>
    </p:spTree>
    <p:extLst>
      <p:ext uri="{BB962C8B-B14F-4D97-AF65-F5344CB8AC3E}">
        <p14:creationId xmlns:p14="http://schemas.microsoft.com/office/powerpoint/2010/main" val="3686644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startAt="2"/>
            </a:pPr>
            <a:r>
              <a:rPr lang="en-US" sz="3600" b="1" dirty="0" smtClean="0">
                <a:latin typeface="Bahnschrift" pitchFamily="34" charset="0"/>
              </a:rPr>
              <a:t>A: </a:t>
            </a:r>
            <a:r>
              <a:rPr lang="en-US" sz="3600" dirty="0" smtClean="0">
                <a:latin typeface="Bahnschrift" pitchFamily="34" charset="0"/>
              </a:rPr>
              <a:t>The </a:t>
            </a:r>
            <a:r>
              <a:rPr lang="en-US" sz="3600" dirty="0">
                <a:latin typeface="Bahnschrift" pitchFamily="34" charset="0"/>
              </a:rPr>
              <a:t>Welsh revival was not an </a:t>
            </a:r>
            <a:endParaRPr lang="en-US" sz="3600" dirty="0" smtClean="0">
              <a:latin typeface="Bahnschrift" pitchFamily="34" charset="0"/>
            </a:endParaRPr>
          </a:p>
          <a:p>
            <a:pPr marL="1265238" indent="0">
              <a:buNone/>
            </a:pPr>
            <a:r>
              <a:rPr lang="en-US" sz="3600" dirty="0" smtClean="0">
                <a:latin typeface="Bahnschrift" pitchFamily="34" charset="0"/>
              </a:rPr>
              <a:t>isolated </a:t>
            </a:r>
            <a:r>
              <a:rPr lang="en-US" sz="3600" dirty="0">
                <a:latin typeface="Bahnschrift" pitchFamily="34" charset="0"/>
              </a:rPr>
              <a:t>religious movement but very much a part of Britain's modernization</a:t>
            </a:r>
            <a:r>
              <a:rPr lang="en-US" sz="3600" dirty="0" smtClean="0">
                <a:latin typeface="Bahnschrift" pitchFamily="34" charset="0"/>
              </a:rPr>
              <a:t>.</a:t>
            </a:r>
            <a:endParaRPr lang="en-US" sz="3600" dirty="0">
              <a:latin typeface="Bahnschrift" pitchFamily="34" charset="0"/>
            </a:endParaRPr>
          </a:p>
          <a:p>
            <a:pPr marL="1265238" indent="0">
              <a:buNone/>
            </a:pPr>
            <a:endParaRPr lang="en-US" sz="3600" dirty="0">
              <a:latin typeface="Bahnschrift" pitchFamily="34" charset="0"/>
            </a:endParaRPr>
          </a:p>
          <a:p>
            <a:pPr marL="742950" indent="-742950">
              <a:buFont typeface="+mj-lt"/>
              <a:buAutoNum type="arabicPeriod"/>
            </a:pPr>
            <a:endParaRPr lang="en-US" sz="3600" dirty="0">
              <a:latin typeface="Bahnschrift" pitchFamily="34" charset="0"/>
            </a:endParaRPr>
          </a:p>
        </p:txBody>
      </p:sp>
    </p:spTree>
    <p:extLst>
      <p:ext uri="{BB962C8B-B14F-4D97-AF65-F5344CB8AC3E}">
        <p14:creationId xmlns:p14="http://schemas.microsoft.com/office/powerpoint/2010/main" val="762570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4770120" cy="5638800"/>
          </a:xfrm>
        </p:spPr>
        <p:txBody>
          <a:bodyPr>
            <a:noAutofit/>
          </a:bodyPr>
          <a:lstStyle/>
          <a:p>
            <a:pPr marL="457200" indent="-457200">
              <a:buFont typeface="+mj-lt"/>
              <a:buAutoNum type="arabicPeriod" startAt="2"/>
            </a:pPr>
            <a:r>
              <a:rPr lang="en-US" b="1" dirty="0">
                <a:latin typeface="Bahnschrift" pitchFamily="34" charset="0"/>
              </a:rPr>
              <a:t>B</a:t>
            </a:r>
            <a:r>
              <a:rPr lang="en-US" b="1" dirty="0" smtClean="0">
                <a:latin typeface="Bahnschrift" pitchFamily="34" charset="0"/>
              </a:rPr>
              <a:t>: </a:t>
            </a:r>
            <a:r>
              <a:rPr lang="en-US" dirty="0" smtClean="0">
                <a:latin typeface="Bahnschrift" pitchFamily="34" charset="0"/>
              </a:rPr>
              <a:t>The </a:t>
            </a:r>
            <a:r>
              <a:rPr lang="en-US" dirty="0">
                <a:latin typeface="Bahnschrift" pitchFamily="34" charset="0"/>
              </a:rPr>
              <a:t>revival began in the fall of </a:t>
            </a:r>
            <a:r>
              <a:rPr lang="en-US" dirty="0" smtClean="0">
                <a:latin typeface="Bahnschrift" pitchFamily="34" charset="0"/>
              </a:rPr>
              <a:t>1904 under </a:t>
            </a:r>
            <a:r>
              <a:rPr lang="en-US" dirty="0">
                <a:latin typeface="Bahnschrift" pitchFamily="34" charset="0"/>
              </a:rPr>
              <a:t>the leadership of Evans Roberts (1878–1951), a 26-year-old former collier and minister-in-training. The revival lasted less than a year, but in that period 100,000 converts were </a:t>
            </a:r>
            <a:r>
              <a:rPr lang="en-US" dirty="0" smtClean="0">
                <a:latin typeface="Bahnschrift" pitchFamily="34" charset="0"/>
              </a:rPr>
              <a:t>made</a:t>
            </a:r>
            <a:r>
              <a:rPr lang="en-US" dirty="0">
                <a:latin typeface="Bahnschrift" pitchFamily="34" charset="0"/>
              </a:rPr>
              <a:t>.</a:t>
            </a:r>
            <a:endParaRPr lang="en-US" sz="3600" dirty="0">
              <a:latin typeface="Bahnschrift" pitchFamily="34" charset="0"/>
            </a:endParaRPr>
          </a:p>
          <a:p>
            <a:pPr marL="1265238" indent="0">
              <a:buNone/>
            </a:pPr>
            <a:endParaRPr lang="en-US" sz="3600" dirty="0">
              <a:latin typeface="Bahnschrift" pitchFamily="34" charset="0"/>
            </a:endParaRPr>
          </a:p>
          <a:p>
            <a:pPr marL="742950" indent="-742950">
              <a:buFont typeface="+mj-lt"/>
              <a:buAutoNum type="arabicPeriod"/>
            </a:pPr>
            <a:endParaRPr lang="en-US" sz="3600" dirty="0">
              <a:latin typeface="Bahnschrift" pitchFamily="34" charset="0"/>
            </a:endParaRPr>
          </a:p>
        </p:txBody>
      </p:sp>
      <p:sp>
        <p:nvSpPr>
          <p:cNvPr id="4" name="AutoShape 2" descr="Evan Roberts &amp;amp; the Welsh Reviv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van Roberts &amp;amp; the Welsh Reviv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descr="Evan Roberts &amp;amp; the Welsh Re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985239"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34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5"/>
            </a:pPr>
            <a:r>
              <a:rPr lang="en-US" sz="4000" b="1" dirty="0" smtClean="0">
                <a:solidFill>
                  <a:schemeClr val="bg1"/>
                </a:solidFill>
                <a:latin typeface="Bahnschrift" pitchFamily="34" charset="0"/>
              </a:rPr>
              <a:t>20th </a:t>
            </a:r>
            <a:r>
              <a:rPr lang="en-US" sz="4000" b="1" dirty="0">
                <a:solidFill>
                  <a:schemeClr val="bg1"/>
                </a:solidFill>
                <a:latin typeface="Bahnschrift" pitchFamily="34" charset="0"/>
              </a:rPr>
              <a:t>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startAt="2"/>
            </a:pPr>
            <a:r>
              <a:rPr lang="en-US" sz="3600" b="1" dirty="0">
                <a:latin typeface="Bahnschrift" pitchFamily="34" charset="0"/>
              </a:rPr>
              <a:t>C</a:t>
            </a:r>
            <a:r>
              <a:rPr lang="en-US" sz="3600" b="1" dirty="0" smtClean="0">
                <a:latin typeface="Bahnschrift" pitchFamily="34" charset="0"/>
              </a:rPr>
              <a:t>: </a:t>
            </a:r>
            <a:r>
              <a:rPr lang="en-US" sz="3600" dirty="0" smtClean="0">
                <a:latin typeface="Bahnschrift" pitchFamily="34" charset="0"/>
              </a:rPr>
              <a:t>Begun </a:t>
            </a:r>
            <a:r>
              <a:rPr lang="en-US" sz="3600" dirty="0">
                <a:latin typeface="Bahnschrift" pitchFamily="34" charset="0"/>
              </a:rPr>
              <a:t>as an effort to kindle </a:t>
            </a:r>
            <a:endParaRPr lang="en-US" sz="3600" dirty="0" smtClean="0">
              <a:latin typeface="Bahnschrift" pitchFamily="34" charset="0"/>
            </a:endParaRPr>
          </a:p>
          <a:p>
            <a:pPr marL="1265238" indent="0">
              <a:buNone/>
            </a:pPr>
            <a:r>
              <a:rPr lang="en-US" sz="3600" dirty="0" smtClean="0">
                <a:latin typeface="Bahnschrift" pitchFamily="34" charset="0"/>
              </a:rPr>
              <a:t>nondenominational</a:t>
            </a:r>
            <a:r>
              <a:rPr lang="en-US" sz="3600" dirty="0">
                <a:latin typeface="Bahnschrift" pitchFamily="34" charset="0"/>
              </a:rPr>
              <a:t>, nonsectarian spirituality, the Welsh revival of 1904–05 coincided with the rise of the labor movement, socialism, and a general disaffection with religion among the working class and youths.</a:t>
            </a:r>
          </a:p>
          <a:p>
            <a:pPr marL="1265238" indent="0">
              <a:buNone/>
            </a:pPr>
            <a:endParaRPr lang="en-US" sz="3600" dirty="0">
              <a:latin typeface="Bahnschrift" pitchFamily="34" charset="0"/>
            </a:endParaRPr>
          </a:p>
          <a:p>
            <a:pPr marL="1265238" indent="0">
              <a:buNone/>
            </a:pPr>
            <a:endParaRPr lang="en-US" sz="3600" dirty="0">
              <a:latin typeface="Bahnschrift" pitchFamily="34" charset="0"/>
            </a:endParaRPr>
          </a:p>
          <a:p>
            <a:pPr marL="742950" indent="-742950">
              <a:buFont typeface="+mj-lt"/>
              <a:buAutoNum type="arabicPeriod"/>
            </a:pPr>
            <a:endParaRPr lang="en-US" sz="3600" dirty="0">
              <a:latin typeface="Bahnschrift" pitchFamily="34" charset="0"/>
            </a:endParaRPr>
          </a:p>
        </p:txBody>
      </p:sp>
    </p:spTree>
    <p:extLst>
      <p:ext uri="{BB962C8B-B14F-4D97-AF65-F5344CB8AC3E}">
        <p14:creationId xmlns:p14="http://schemas.microsoft.com/office/powerpoint/2010/main" val="24011901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2628</TotalTime>
  <Words>850</Words>
  <Application>Microsoft Office PowerPoint</Application>
  <PresentationFormat>On-screen Show (4:3)</PresentationFormat>
  <Paragraphs>53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REVIVAL SONG 1</vt:lpstr>
      <vt:lpstr>       LECTURE                        5</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20th Century Revivals</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613</cp:revision>
  <dcterms:created xsi:type="dcterms:W3CDTF">2021-06-05T14:30:57Z</dcterms:created>
  <dcterms:modified xsi:type="dcterms:W3CDTF">2021-11-05T20:12:24Z</dcterms:modified>
</cp:coreProperties>
</file>