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07" r:id="rId3"/>
    <p:sldId id="305" r:id="rId4"/>
    <p:sldId id="362" r:id="rId5"/>
    <p:sldId id="371" r:id="rId6"/>
    <p:sldId id="364" r:id="rId7"/>
    <p:sldId id="365" r:id="rId8"/>
    <p:sldId id="366" r:id="rId9"/>
    <p:sldId id="367" r:id="rId10"/>
    <p:sldId id="368" r:id="rId11"/>
    <p:sldId id="369" r:id="rId12"/>
    <p:sldId id="370" r:id="rId13"/>
    <p:sldId id="372" r:id="rId14"/>
    <p:sldId id="373" r:id="rId15"/>
    <p:sldId id="36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5E39"/>
    <a:srgbClr val="CC9900"/>
    <a:srgbClr val="800000"/>
    <a:srgbClr val="006600"/>
    <a:srgbClr val="CC0000"/>
    <a:srgbClr val="660066"/>
    <a:srgbClr val="FF00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4614" autoAdjust="0"/>
  </p:normalViewPr>
  <p:slideViewPr>
    <p:cSldViewPr>
      <p:cViewPr>
        <p:scale>
          <a:sx n="50" d="100"/>
          <a:sy n="50" d="100"/>
        </p:scale>
        <p:origin x="-264" y="-6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1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3CEFF-79AD-4F48-950B-741445109C90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C571A-06C1-4CBD-B228-E4D87B9F5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260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C571A-06C1-4CBD-B228-E4D87B9F57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25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C571A-06C1-4CBD-B228-E4D87B9F57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25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C571A-06C1-4CBD-B228-E4D87B9F57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25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C571A-06C1-4CBD-B228-E4D87B9F57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25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C571A-06C1-4CBD-B228-E4D87B9F57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255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C571A-06C1-4CBD-B228-E4D87B9F57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25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C571A-06C1-4CBD-B228-E4D87B9F573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25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11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71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0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9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1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14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8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93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FE61F-5537-4922-B349-5390A7CECBDB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8A846-875A-4FAC-BC33-BA1333EC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3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762000"/>
            <a:ext cx="8686800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solidFill>
                  <a:srgbClr val="655E3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HISTORY OF</a:t>
            </a:r>
          </a:p>
          <a:p>
            <a:pPr algn="ctr"/>
            <a:r>
              <a:rPr lang="en-US" sz="115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REVIVALS</a:t>
            </a:r>
            <a:endParaRPr lang="en-US" sz="115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951274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By Charles Owiredu, PhD </a:t>
            </a:r>
            <a:r>
              <a:rPr lang="en-US" sz="54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(Durham)</a:t>
            </a:r>
            <a:endParaRPr lang="en-US" sz="5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0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 sz="4200" dirty="0" smtClean="0">
                <a:latin typeface="Bahnschrift" pitchFamily="34" charset="0"/>
              </a:rPr>
              <a:t>"the return of the Church from her backslidings, and the conversion of sinners." </a:t>
            </a:r>
            <a:r>
              <a:rPr lang="en-US" sz="4200" b="1" dirty="0" smtClean="0">
                <a:solidFill>
                  <a:srgbClr val="C00000"/>
                </a:solidFill>
                <a:latin typeface="Bahnschrift" pitchFamily="34" charset="0"/>
              </a:rPr>
              <a:t>Charles Finney </a:t>
            </a:r>
          </a:p>
          <a:p>
            <a:pPr marL="742950" indent="-742950">
              <a:buFont typeface="+mj-lt"/>
              <a:buAutoNum type="arabicPeriod" startAt="7"/>
            </a:pPr>
            <a:r>
              <a:rPr lang="en-US" sz="4200" dirty="0" smtClean="0">
                <a:latin typeface="Bahnschrift" pitchFamily="34" charset="0"/>
              </a:rPr>
              <a:t>"An extraordinary movement of the Holy Spirit producing extraordinary results." </a:t>
            </a:r>
            <a:r>
              <a:rPr lang="en-US" sz="4200" b="1" dirty="0" smtClean="0">
                <a:solidFill>
                  <a:srgbClr val="C00000"/>
                </a:solidFill>
                <a:latin typeface="Bahnschrift" pitchFamily="34" charset="0"/>
              </a:rPr>
              <a:t>Richard Owen Roberts</a:t>
            </a:r>
          </a:p>
        </p:txBody>
      </p:sp>
    </p:spTree>
    <p:extLst>
      <p:ext uri="{BB962C8B-B14F-4D97-AF65-F5344CB8AC3E}">
        <p14:creationId xmlns:p14="http://schemas.microsoft.com/office/powerpoint/2010/main" val="169897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9"/>
            </a:pPr>
            <a:r>
              <a:rPr lang="en-US" sz="4000" dirty="0" smtClean="0">
                <a:latin typeface="Bahnschrift" pitchFamily="34" charset="0"/>
              </a:rPr>
              <a:t>"A community saturated with God" </a:t>
            </a:r>
            <a:r>
              <a:rPr lang="en-US" sz="4000" b="1" dirty="0" smtClean="0">
                <a:solidFill>
                  <a:srgbClr val="C00000"/>
                </a:solidFill>
                <a:latin typeface="Bahnschrift" pitchFamily="34" charset="0"/>
              </a:rPr>
              <a:t>Duncan Campbell </a:t>
            </a:r>
          </a:p>
          <a:p>
            <a:pPr marL="742950" indent="-742950">
              <a:buFont typeface="+mj-lt"/>
              <a:buAutoNum type="arabicPeriod" startAt="9"/>
            </a:pPr>
            <a:r>
              <a:rPr lang="en-US" sz="4000" dirty="0" smtClean="0">
                <a:latin typeface="Bahnschrift" pitchFamily="34" charset="0"/>
              </a:rPr>
              <a:t>"The </a:t>
            </a:r>
            <a:r>
              <a:rPr lang="en-US" sz="4000" dirty="0">
                <a:latin typeface="Bahnschrift" pitchFamily="34" charset="0"/>
              </a:rPr>
              <a:t>work of the Holy Spirit in restoring the people of God to a more vital spiritual life, witness, and work by prayer and the Word after repentance in crisis for their spiritual decline." </a:t>
            </a:r>
            <a:r>
              <a:rPr lang="en-US" sz="4000" b="1" dirty="0">
                <a:solidFill>
                  <a:srgbClr val="C00000"/>
                </a:solidFill>
                <a:latin typeface="Bahnschrift" pitchFamily="34" charset="0"/>
              </a:rPr>
              <a:t>Earle Cairns </a:t>
            </a:r>
          </a:p>
        </p:txBody>
      </p:sp>
    </p:spTree>
    <p:extLst>
      <p:ext uri="{BB962C8B-B14F-4D97-AF65-F5344CB8AC3E}">
        <p14:creationId xmlns:p14="http://schemas.microsoft.com/office/powerpoint/2010/main" val="213856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>
                <a:latin typeface="Bahnschrift" pitchFamily="34" charset="0"/>
              </a:rPr>
              <a:t>C. Transformation</a:t>
            </a:r>
          </a:p>
          <a:p>
            <a:pPr marL="0" indent="0">
              <a:buNone/>
            </a:pPr>
            <a:r>
              <a:rPr lang="en-US" sz="4400" dirty="0">
                <a:latin typeface="Bahnschrift" pitchFamily="34" charset="0"/>
              </a:rPr>
              <a:t>This is the result of lasting revival – here we see the effect of revival in social and economic transformation of a community as well as the ecology itself</a:t>
            </a:r>
            <a:r>
              <a:rPr lang="en-US" sz="4400" dirty="0" smtClean="0">
                <a:latin typeface="Bahnschrift" pitchFamily="34" charset="0"/>
              </a:rPr>
              <a:t>.</a:t>
            </a:r>
          </a:p>
          <a:p>
            <a:pPr marL="0" indent="0">
              <a:buNone/>
            </a:pPr>
            <a:r>
              <a:rPr lang="en-US" sz="4400" b="1" dirty="0" smtClean="0">
                <a:solidFill>
                  <a:srgbClr val="0070C0"/>
                </a:solidFill>
                <a:latin typeface="Bahnschrift" pitchFamily="34" charset="0"/>
              </a:rPr>
              <a:t>(</a:t>
            </a:r>
            <a:r>
              <a:rPr lang="en-US" sz="4400" b="1" dirty="0">
                <a:solidFill>
                  <a:srgbClr val="0070C0"/>
                </a:solidFill>
                <a:latin typeface="Bahnschrift" pitchFamily="34" charset="0"/>
              </a:rPr>
              <a:t>2 Chron. 7:14)</a:t>
            </a:r>
          </a:p>
        </p:txBody>
      </p:sp>
    </p:spTree>
    <p:extLst>
      <p:ext uri="{BB962C8B-B14F-4D97-AF65-F5344CB8AC3E}">
        <p14:creationId xmlns:p14="http://schemas.microsoft.com/office/powerpoint/2010/main" val="93889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latin typeface="Bahnschrift" pitchFamily="34" charset="0"/>
              </a:rPr>
              <a:t>Distinction between revival and awakening</a:t>
            </a:r>
          </a:p>
          <a:p>
            <a:pPr marL="0" indent="0">
              <a:buNone/>
            </a:pPr>
            <a:endParaRPr lang="en-US" dirty="0">
              <a:latin typeface="Bahnschrift" pitchFamily="34" charset="0"/>
            </a:endParaRPr>
          </a:p>
          <a:p>
            <a:pPr marL="0" indent="0">
              <a:buNone/>
            </a:pPr>
            <a:r>
              <a:rPr lang="en-US" sz="4000" b="1" dirty="0">
                <a:latin typeface="Bahnschrift" pitchFamily="34" charset="0"/>
              </a:rPr>
              <a:t>Renewal: </a:t>
            </a:r>
            <a:r>
              <a:rPr lang="en-US" sz="4000" dirty="0">
                <a:latin typeface="Bahnschrift" pitchFamily="34" charset="0"/>
              </a:rPr>
              <a:t>When God touches the heart of a single individual </a:t>
            </a:r>
          </a:p>
          <a:p>
            <a:pPr marL="0" indent="0">
              <a:buNone/>
            </a:pPr>
            <a:r>
              <a:rPr lang="en-US" sz="4000" b="1" dirty="0">
                <a:latin typeface="Bahnschrift" pitchFamily="34" charset="0"/>
              </a:rPr>
              <a:t>Revival: </a:t>
            </a:r>
            <a:r>
              <a:rPr lang="en-US" sz="4000" dirty="0">
                <a:latin typeface="Bahnschrift" pitchFamily="34" charset="0"/>
              </a:rPr>
              <a:t>When God touches a community of faith </a:t>
            </a:r>
          </a:p>
          <a:p>
            <a:pPr marL="0" indent="0">
              <a:buNone/>
            </a:pPr>
            <a:r>
              <a:rPr lang="en-US" sz="4000" b="1" dirty="0">
                <a:latin typeface="Bahnschrift" pitchFamily="34" charset="0"/>
              </a:rPr>
              <a:t>Awakening: </a:t>
            </a:r>
            <a:r>
              <a:rPr lang="en-US" sz="4000" dirty="0">
                <a:latin typeface="Bahnschrift" pitchFamily="34" charset="0"/>
              </a:rPr>
              <a:t>When the wider society is </a:t>
            </a:r>
            <a:r>
              <a:rPr lang="en-US" sz="4000" dirty="0" smtClean="0">
                <a:latin typeface="Bahnschrift" pitchFamily="34" charset="0"/>
              </a:rPr>
              <a:t>impacted</a:t>
            </a:r>
            <a:endParaRPr lang="en-US" sz="4000" dirty="0"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2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latin typeface="Bahnschrift" pitchFamily="34" charset="0"/>
              </a:rPr>
              <a:t>Relationship between Revival and Evangelism </a:t>
            </a:r>
          </a:p>
          <a:p>
            <a:pPr marL="0" indent="0">
              <a:buNone/>
            </a:pPr>
            <a:endParaRPr lang="en-US" b="1" dirty="0">
              <a:latin typeface="Bahnschrift" pitchFamily="34" charset="0"/>
            </a:endParaRPr>
          </a:p>
          <a:p>
            <a:pPr marL="0" indent="0">
              <a:buNone/>
            </a:pPr>
            <a:r>
              <a:rPr lang="en-US" sz="4400" dirty="0">
                <a:latin typeface="Bahnschrift" pitchFamily="34" charset="0"/>
              </a:rPr>
              <a:t>1. Revival always produces evangelism. </a:t>
            </a:r>
          </a:p>
          <a:p>
            <a:pPr marL="0" indent="0">
              <a:buNone/>
            </a:pPr>
            <a:r>
              <a:rPr lang="en-US" sz="4400" dirty="0">
                <a:latin typeface="Bahnschrift" pitchFamily="34" charset="0"/>
              </a:rPr>
              <a:t>2. Evangelism, when combined with </a:t>
            </a:r>
            <a:r>
              <a:rPr lang="en-US" sz="4400" dirty="0" err="1">
                <a:latin typeface="Bahnschrift" pitchFamily="34" charset="0"/>
              </a:rPr>
              <a:t>discipling</a:t>
            </a:r>
            <a:r>
              <a:rPr lang="en-US" sz="4400" dirty="0">
                <a:latin typeface="Bahnschrift" pitchFamily="34" charset="0"/>
              </a:rPr>
              <a:t>, sustains revival.</a:t>
            </a:r>
          </a:p>
        </p:txBody>
      </p:sp>
    </p:spTree>
    <p:extLst>
      <p:ext uri="{BB962C8B-B14F-4D97-AF65-F5344CB8AC3E}">
        <p14:creationId xmlns:p14="http://schemas.microsoft.com/office/powerpoint/2010/main" val="25876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Bahnschrift" pitchFamily="34" charset="0"/>
              </a:rPr>
              <a:t>REVIVAL SONG 2</a:t>
            </a:r>
            <a:endParaRPr lang="en-US" sz="48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Bahnschrift" pitchFamily="34" charset="0"/>
              </a:rPr>
              <a:t>Revive </a:t>
            </a:r>
            <a:r>
              <a:rPr lang="en-US" sz="4800" dirty="0">
                <a:latin typeface="Bahnschrift" pitchFamily="34" charset="0"/>
              </a:rPr>
              <a:t>Us </a:t>
            </a:r>
            <a:r>
              <a:rPr lang="en-US" sz="4800" dirty="0" smtClean="0">
                <a:latin typeface="Bahnschrift" pitchFamily="34" charset="0"/>
              </a:rPr>
              <a:t>Again</a:t>
            </a:r>
            <a:endParaRPr lang="en-US" sz="4800" dirty="0"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66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Bahnschrift" pitchFamily="34" charset="0"/>
              </a:rPr>
              <a:t>REVIVAL SONG 1</a:t>
            </a:r>
            <a:endParaRPr lang="en-US" sz="48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Bahnschrift" pitchFamily="34" charset="0"/>
              </a:rPr>
              <a:t>There’s A Sweet </a:t>
            </a:r>
            <a:r>
              <a:rPr lang="en-US" sz="4800" dirty="0" smtClean="0">
                <a:latin typeface="Bahnschrift" pitchFamily="34" charset="0"/>
              </a:rPr>
              <a:t>Spirit</a:t>
            </a:r>
            <a:endParaRPr lang="en-US" sz="4800" dirty="0"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31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810000"/>
          </a:xfrm>
          <a:prstGeom prst="rect">
            <a:avLst/>
          </a:prstGeo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Bahnschrift" pitchFamily="34" charset="0"/>
              </a:rPr>
              <a:t>LECTURE 1</a:t>
            </a:r>
            <a:br>
              <a:rPr lang="en-US" sz="5400" b="1" dirty="0" smtClean="0">
                <a:solidFill>
                  <a:schemeClr val="bg1"/>
                </a:solidFill>
                <a:latin typeface="Bahnschrift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Bahnschrift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latin typeface="Bahnschrift" pitchFamily="34" charset="0"/>
              </a:rPr>
            </a:br>
            <a:r>
              <a:rPr lang="en-US" sz="5400" b="1" dirty="0" smtClean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5400" b="1" dirty="0">
                <a:solidFill>
                  <a:schemeClr val="bg1"/>
                </a:solidFill>
                <a:latin typeface="Bahnschrift" pitchFamily="34" charset="0"/>
              </a:rPr>
              <a:t>revival, renewal, and </a:t>
            </a:r>
            <a:r>
              <a:rPr lang="en-US" sz="54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8000" b="1" dirty="0">
              <a:solidFill>
                <a:schemeClr val="bg1"/>
              </a:solidFill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14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" y="1219200"/>
            <a:ext cx="873252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b="1" u="sng" dirty="0" smtClean="0">
                <a:latin typeface="Bahnschrift" pitchFamily="34" charset="0"/>
              </a:rPr>
              <a:t>Introduction</a:t>
            </a:r>
          </a:p>
          <a:p>
            <a:pPr marL="0" indent="0">
              <a:buNone/>
            </a:pPr>
            <a:r>
              <a:rPr lang="en-US" sz="2500" dirty="0" smtClean="0">
                <a:latin typeface="Bahnschrift" pitchFamily="34" charset="0"/>
              </a:rPr>
              <a:t>The </a:t>
            </a:r>
            <a:r>
              <a:rPr lang="en-US" sz="2500" dirty="0">
                <a:latin typeface="Bahnschrift" pitchFamily="34" charset="0"/>
              </a:rPr>
              <a:t>restoration of the presence of God returning to His people in order that His presence lives in their midst. Thus, affecting every part of life in that church in a corporate and collective manner. Some characteristics include:</a:t>
            </a:r>
          </a:p>
          <a:p>
            <a:r>
              <a:rPr lang="en-US" sz="2500" dirty="0" smtClean="0">
                <a:latin typeface="Bahnschrift" pitchFamily="34" charset="0"/>
              </a:rPr>
              <a:t>A </a:t>
            </a:r>
            <a:r>
              <a:rPr lang="en-US" sz="2500" dirty="0">
                <a:latin typeface="Bahnschrift" pitchFamily="34" charset="0"/>
              </a:rPr>
              <a:t>new desire for prayer.</a:t>
            </a:r>
          </a:p>
          <a:p>
            <a:r>
              <a:rPr lang="en-US" sz="2500" dirty="0" smtClean="0">
                <a:latin typeface="Bahnschrift" pitchFamily="34" charset="0"/>
              </a:rPr>
              <a:t>A </a:t>
            </a:r>
            <a:r>
              <a:rPr lang="en-US" sz="2500" dirty="0">
                <a:latin typeface="Bahnschrift" pitchFamily="34" charset="0"/>
              </a:rPr>
              <a:t>new urgency to respond to the purposes of God, when God descend upon people within and beyond the walls of the church.</a:t>
            </a:r>
          </a:p>
          <a:p>
            <a:r>
              <a:rPr lang="en-US" sz="2500" dirty="0" smtClean="0">
                <a:latin typeface="Bahnschrift" pitchFamily="34" charset="0"/>
              </a:rPr>
              <a:t>Conversions </a:t>
            </a:r>
            <a:r>
              <a:rPr lang="en-US" sz="2500" dirty="0">
                <a:latin typeface="Bahnschrift" pitchFamily="34" charset="0"/>
              </a:rPr>
              <a:t>begin to increase.</a:t>
            </a:r>
          </a:p>
          <a:p>
            <a:r>
              <a:rPr lang="en-US" sz="2500" dirty="0" smtClean="0">
                <a:latin typeface="Bahnschrift" pitchFamily="34" charset="0"/>
              </a:rPr>
              <a:t>The </a:t>
            </a:r>
            <a:r>
              <a:rPr lang="en-US" sz="2500" dirty="0">
                <a:latin typeface="Bahnschrift" pitchFamily="34" charset="0"/>
              </a:rPr>
              <a:t>fear of the Lord descends upon the area.</a:t>
            </a:r>
          </a:p>
          <a:p>
            <a:pPr marL="0" indent="0">
              <a:buNone/>
            </a:pPr>
            <a:endParaRPr lang="en-US" sz="1200" dirty="0" smtClean="0">
              <a:latin typeface="Bahnschrift" pitchFamily="34" charset="0"/>
            </a:endParaRPr>
          </a:p>
          <a:p>
            <a:pPr marL="0" indent="0">
              <a:buNone/>
            </a:pPr>
            <a:r>
              <a:rPr lang="en-US" sz="2500" dirty="0" smtClean="0">
                <a:latin typeface="Bahnschrift" pitchFamily="34" charset="0"/>
              </a:rPr>
              <a:t>A great example of a revival is the </a:t>
            </a:r>
            <a:r>
              <a:rPr lang="en-US" sz="2500" b="1" dirty="0" err="1" smtClean="0">
                <a:solidFill>
                  <a:srgbClr val="C00000"/>
                </a:solidFill>
                <a:latin typeface="Bahnschrift" pitchFamily="34" charset="0"/>
              </a:rPr>
              <a:t>Almolonga</a:t>
            </a:r>
            <a:r>
              <a:rPr lang="en-US" sz="2500" b="1" dirty="0" smtClean="0">
                <a:solidFill>
                  <a:srgbClr val="C00000"/>
                </a:solidFill>
                <a:latin typeface="Bahnschrift" pitchFamily="34" charset="0"/>
              </a:rPr>
              <a:t> Revival</a:t>
            </a:r>
            <a:r>
              <a:rPr lang="en-US" sz="2500" dirty="0" smtClean="0">
                <a:latin typeface="Bahnschrift" pitchFamily="34" charset="0"/>
              </a:rPr>
              <a:t>.</a:t>
            </a:r>
            <a:endParaRPr lang="en-US" sz="2500" b="1" dirty="0">
              <a:solidFill>
                <a:srgbClr val="C00000"/>
              </a:solidFill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9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" y="1219200"/>
            <a:ext cx="8884920" cy="5638800"/>
          </a:xfrm>
          <a:solidFill>
            <a:schemeClr val="tx1">
              <a:lumMod val="95000"/>
              <a:lumOff val="5000"/>
              <a:alpha val="9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Bahnschrift" pitchFamily="34" charset="0"/>
              </a:rPr>
              <a:t>Results of the </a:t>
            </a:r>
            <a:r>
              <a:rPr lang="en-US" sz="2800" b="1" dirty="0" err="1" smtClean="0">
                <a:solidFill>
                  <a:schemeClr val="bg1"/>
                </a:solidFill>
                <a:latin typeface="Bahnschrift" pitchFamily="34" charset="0"/>
              </a:rPr>
              <a:t>Almolonga</a:t>
            </a:r>
            <a:r>
              <a:rPr lang="en-US" sz="2800" b="1" dirty="0" smtClean="0">
                <a:solidFill>
                  <a:schemeClr val="bg1"/>
                </a:solidFill>
                <a:latin typeface="Bahnschrift" pitchFamily="34" charset="0"/>
              </a:rPr>
              <a:t> Revival</a:t>
            </a:r>
            <a:endParaRPr lang="en-US" sz="28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pic>
        <p:nvPicPr>
          <p:cNvPr id="5134" name="Picture 14" descr="C:\Users\Admin\Downloads\CHRISTIAN REVIVAL VIDEOS\Revival Pictures\Almolonga0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08"/>
          <a:stretch/>
        </p:blipFill>
        <p:spPr bwMode="auto">
          <a:xfrm>
            <a:off x="182880" y="1828800"/>
            <a:ext cx="4953001" cy="28489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5" name="Picture 15" descr="C:\Users\Admin\Downloads\CHRISTIAN REVIVAL VIDEOS\Revival Pictures\Almolonga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733801"/>
            <a:ext cx="4912732" cy="3108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4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>
                <a:latin typeface="Bahnschrift" pitchFamily="34" charset="0"/>
              </a:rPr>
              <a:t>A. Renewal</a:t>
            </a:r>
          </a:p>
          <a:p>
            <a:r>
              <a:rPr lang="en-US" sz="4000" dirty="0">
                <a:latin typeface="Bahnschrift" pitchFamily="34" charset="0"/>
              </a:rPr>
              <a:t>Renewal can be defined as a stirring up of God’s people in a given area to the love and purpose of God with fresh awareness of the activity of Holy Spirit and the return to the seeking of God’s power in their lives</a:t>
            </a:r>
            <a:r>
              <a:rPr lang="en-US" sz="4000" dirty="0" smtClean="0">
                <a:latin typeface="Bahnschrift" pitchFamily="34" charset="0"/>
              </a:rPr>
              <a:t>.</a:t>
            </a:r>
            <a:endParaRPr lang="en-US" sz="4000" dirty="0"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44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>
                <a:latin typeface="Bahnschrift" pitchFamily="34" charset="0"/>
              </a:rPr>
              <a:t>B. Revival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 smtClean="0">
                <a:latin typeface="Bahnschrift" pitchFamily="34" charset="0"/>
              </a:rPr>
              <a:t>Christian </a:t>
            </a:r>
            <a:r>
              <a:rPr lang="en-US" sz="3000" b="1" dirty="0">
                <a:latin typeface="Bahnschrift" pitchFamily="34" charset="0"/>
              </a:rPr>
              <a:t>revivalism </a:t>
            </a:r>
            <a:r>
              <a:rPr lang="en-US" sz="3000" dirty="0">
                <a:latin typeface="Bahnschrift" pitchFamily="34" charset="0"/>
              </a:rPr>
              <a:t>is increased spiritual interest or renewal in the life of a  church congregation or society, with a local, national or global effect. Proponents view revivals as the restoration of the church itself to a vital and fervent relationship with God after a period of moral decline.</a:t>
            </a:r>
          </a:p>
          <a:p>
            <a:pPr marL="0" indent="0">
              <a:buNone/>
            </a:pPr>
            <a:endParaRPr lang="en-US" sz="1200" dirty="0">
              <a:latin typeface="Bahnschrift" pitchFamily="34" charset="0"/>
            </a:endParaRPr>
          </a:p>
          <a:p>
            <a:pPr marL="0" indent="0">
              <a:buNone/>
            </a:pPr>
            <a:r>
              <a:rPr lang="en-US" sz="2800" i="1" dirty="0">
                <a:latin typeface="Bahnschrift" pitchFamily="34" charset="0"/>
              </a:rPr>
              <a:t>This should be distinguished from the use of the term "revival" to refer to an evangelistic meeting or series of meetings</a:t>
            </a:r>
            <a:r>
              <a:rPr lang="en-US" sz="2800" dirty="0">
                <a:latin typeface="Bahnschrift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16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4400" dirty="0" smtClean="0">
                <a:latin typeface="Bahnschrift" pitchFamily="34" charset="0"/>
              </a:rPr>
              <a:t>God's </a:t>
            </a:r>
            <a:r>
              <a:rPr lang="en-US" sz="4400" dirty="0">
                <a:latin typeface="Bahnschrift" pitchFamily="34" charset="0"/>
              </a:rPr>
              <a:t>quickening visitation of his people, touching their hearts and deepening his work of grace in their lives." </a:t>
            </a:r>
            <a:r>
              <a:rPr lang="en-US" sz="4400" b="1" dirty="0">
                <a:solidFill>
                  <a:srgbClr val="C00000"/>
                </a:solidFill>
                <a:latin typeface="Bahnschrift" pitchFamily="34" charset="0"/>
              </a:rPr>
              <a:t>J. I. Packer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4400" dirty="0" smtClean="0">
                <a:latin typeface="Bahnschrift" pitchFamily="34" charset="0"/>
              </a:rPr>
              <a:t>Extraordinary </a:t>
            </a:r>
            <a:r>
              <a:rPr lang="en-US" sz="4400" dirty="0">
                <a:latin typeface="Bahnschrift" pitchFamily="34" charset="0"/>
              </a:rPr>
              <a:t>season of religious interest." </a:t>
            </a:r>
            <a:r>
              <a:rPr lang="en-US" sz="4400" b="1" dirty="0">
                <a:solidFill>
                  <a:srgbClr val="C00000"/>
                </a:solidFill>
                <a:latin typeface="Bahnschrift" pitchFamily="34" charset="0"/>
              </a:rPr>
              <a:t>Robert Baird </a:t>
            </a:r>
          </a:p>
        </p:txBody>
      </p:sp>
    </p:spTree>
    <p:extLst>
      <p:ext uri="{BB962C8B-B14F-4D97-AF65-F5344CB8AC3E}">
        <p14:creationId xmlns:p14="http://schemas.microsoft.com/office/powerpoint/2010/main" val="112677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Defining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Revival, Renewal, </a:t>
            </a:r>
            <a:r>
              <a:rPr lang="en-US" sz="3600" b="1" dirty="0">
                <a:solidFill>
                  <a:schemeClr val="bg1"/>
                </a:solidFill>
                <a:latin typeface="Bahnschrift" pitchFamily="34" charset="0"/>
              </a:rPr>
              <a:t>and </a:t>
            </a:r>
            <a:r>
              <a:rPr lang="en-US" sz="3600" b="1" dirty="0" smtClean="0">
                <a:solidFill>
                  <a:schemeClr val="bg1"/>
                </a:solidFill>
                <a:latin typeface="Bahnschrift" pitchFamily="34" charset="0"/>
              </a:rPr>
              <a:t>Awakening</a:t>
            </a:r>
            <a:endParaRPr lang="en-US" sz="3600" b="1" dirty="0">
              <a:solidFill>
                <a:schemeClr val="bg1"/>
              </a:solidFill>
              <a:latin typeface="Bahnschrif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600" dirty="0" smtClean="0">
                <a:latin typeface="Bahnschrift" pitchFamily="34" charset="0"/>
              </a:rPr>
              <a:t>“it is the </a:t>
            </a:r>
            <a:r>
              <a:rPr lang="en-US" sz="3600" dirty="0">
                <a:latin typeface="Bahnschrift" pitchFamily="34" charset="0"/>
              </a:rPr>
              <a:t>sovereign act of God, in which He restores His own backsliding people to repentance, faith and obedience." </a:t>
            </a:r>
            <a:r>
              <a:rPr lang="en-US" sz="3600" b="1" dirty="0">
                <a:solidFill>
                  <a:srgbClr val="C00000"/>
                </a:solidFill>
                <a:latin typeface="Bahnschrift" pitchFamily="34" charset="0"/>
              </a:rPr>
              <a:t>Stephen </a:t>
            </a:r>
            <a:r>
              <a:rPr lang="en-US" sz="3600" b="1" dirty="0" err="1">
                <a:solidFill>
                  <a:srgbClr val="C00000"/>
                </a:solidFill>
                <a:latin typeface="Bahnschrift" pitchFamily="34" charset="0"/>
              </a:rPr>
              <a:t>Olford</a:t>
            </a:r>
            <a:r>
              <a:rPr lang="en-US" sz="3600" b="1" dirty="0">
                <a:solidFill>
                  <a:srgbClr val="C00000"/>
                </a:solidFill>
                <a:latin typeface="Bahnschrift" pitchFamily="34" charset="0"/>
              </a:rPr>
              <a:t>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3600" dirty="0" smtClean="0">
                <a:latin typeface="Bahnschrift" pitchFamily="34" charset="0"/>
              </a:rPr>
              <a:t>"times </a:t>
            </a:r>
            <a:r>
              <a:rPr lang="en-US" sz="3600" dirty="0">
                <a:latin typeface="Bahnschrift" pitchFamily="34" charset="0"/>
              </a:rPr>
              <a:t>of refreshing from the presence of the Lord." (Acts 3:19) </a:t>
            </a:r>
            <a:r>
              <a:rPr lang="en-US" sz="3600" b="1" dirty="0">
                <a:solidFill>
                  <a:srgbClr val="C00000"/>
                </a:solidFill>
                <a:latin typeface="Bahnschrift" pitchFamily="34" charset="0"/>
              </a:rPr>
              <a:t>J. Edwin Orr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3600" dirty="0" smtClean="0">
                <a:latin typeface="Bahnschrift" pitchFamily="34" charset="0"/>
              </a:rPr>
              <a:t>"the </a:t>
            </a:r>
            <a:r>
              <a:rPr lang="en-US" sz="3600" dirty="0">
                <a:latin typeface="Bahnschrift" pitchFamily="34" charset="0"/>
              </a:rPr>
              <a:t>awakening or quickening of God's people to their true nature and purpose." </a:t>
            </a:r>
            <a:r>
              <a:rPr lang="en-US" sz="3600" b="1" dirty="0">
                <a:solidFill>
                  <a:srgbClr val="C00000"/>
                </a:solidFill>
                <a:latin typeface="Bahnschrift" pitchFamily="34" charset="0"/>
              </a:rPr>
              <a:t>Robert Coleman</a:t>
            </a:r>
          </a:p>
        </p:txBody>
      </p:sp>
    </p:spTree>
    <p:extLst>
      <p:ext uri="{BB962C8B-B14F-4D97-AF65-F5344CB8AC3E}">
        <p14:creationId xmlns:p14="http://schemas.microsoft.com/office/powerpoint/2010/main" val="237036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2191</TotalTime>
  <Words>614</Words>
  <Application>Microsoft Office PowerPoint</Application>
  <PresentationFormat>On-screen Show (4:3)</PresentationFormat>
  <Paragraphs>62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REVIVAL SONG 1</vt:lpstr>
      <vt:lpstr>LECTURE 1  Defining revival, renewal, and awakening</vt:lpstr>
      <vt:lpstr>Defining Revival, Renewal, and Awakening</vt:lpstr>
      <vt:lpstr>Defining Revival, Renewal, and Awakening</vt:lpstr>
      <vt:lpstr>Defining Revival, Renewal, and Awakening</vt:lpstr>
      <vt:lpstr>Defining Revival, Renewal, and Awakening</vt:lpstr>
      <vt:lpstr>Defining Revival, Renewal, and Awakening</vt:lpstr>
      <vt:lpstr>Defining Revival, Renewal, and Awakening</vt:lpstr>
      <vt:lpstr>Defining Revival, Renewal, and Awakening</vt:lpstr>
      <vt:lpstr>Defining Revival, Renewal, and Awakening</vt:lpstr>
      <vt:lpstr>Defining Revival, Renewal, and Awakening</vt:lpstr>
      <vt:lpstr>Defining Revival, Renewal, and Awakening</vt:lpstr>
      <vt:lpstr>Defining Revival, Renewal, and Awakening</vt:lpstr>
      <vt:lpstr>REVIVAL SONG 2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DR.Ahmed Saker 2o1O</dc:creator>
  <cp:lastModifiedBy>DR.Ahmed Saker 2o1O</cp:lastModifiedBy>
  <cp:revision>462</cp:revision>
  <dcterms:created xsi:type="dcterms:W3CDTF">2021-06-05T14:30:57Z</dcterms:created>
  <dcterms:modified xsi:type="dcterms:W3CDTF">2022-09-23T20:54:12Z</dcterms:modified>
</cp:coreProperties>
</file>