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7" r:id="rId3"/>
    <p:sldId id="305" r:id="rId4"/>
    <p:sldId id="382" r:id="rId5"/>
    <p:sldId id="372" r:id="rId6"/>
    <p:sldId id="383" r:id="rId7"/>
    <p:sldId id="384" r:id="rId8"/>
    <p:sldId id="385" r:id="rId9"/>
    <p:sldId id="386" r:id="rId10"/>
    <p:sldId id="387" r:id="rId11"/>
    <p:sldId id="388" r:id="rId12"/>
    <p:sldId id="389" r:id="rId13"/>
    <p:sldId id="390" r:id="rId14"/>
    <p:sldId id="391" r:id="rId15"/>
    <p:sldId id="371" r:id="rId16"/>
    <p:sldId id="381" r:id="rId17"/>
    <p:sldId id="380" r:id="rId18"/>
    <p:sldId id="3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800000"/>
    <a:srgbClr val="655E39"/>
    <a:srgbClr val="CC9900"/>
    <a:srgbClr val="006600"/>
    <a:srgbClr val="CC0000"/>
    <a:srgbClr val="660066"/>
    <a:srgbClr val="FF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614" autoAdjust="0"/>
  </p:normalViewPr>
  <p:slideViewPr>
    <p:cSldViewPr>
      <p:cViewPr>
        <p:scale>
          <a:sx n="50" d="100"/>
          <a:sy n="50" d="100"/>
        </p:scale>
        <p:origin x="-2165" y="-720"/>
      </p:cViewPr>
      <p:guideLst>
        <p:guide orient="horz" pos="2160"/>
        <p:guide pos="2880"/>
      </p:guideLst>
    </p:cSldViewPr>
  </p:slideViewPr>
  <p:outlineViewPr>
    <p:cViewPr>
      <p:scale>
        <a:sx n="33" d="100"/>
        <a:sy n="33" d="100"/>
      </p:scale>
      <p:origin x="0" y="251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A3CEFF-79AD-4F48-950B-741445109C90}" type="datetimeFigureOut">
              <a:rPr lang="en-US" smtClean="0"/>
              <a:t>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C571A-06C1-4CBD-B228-E4D87B9F5730}" type="slidenum">
              <a:rPr lang="en-US" smtClean="0"/>
              <a:t>‹#›</a:t>
            </a:fld>
            <a:endParaRPr lang="en-US"/>
          </a:p>
        </p:txBody>
      </p:sp>
    </p:spTree>
    <p:extLst>
      <p:ext uri="{BB962C8B-B14F-4D97-AF65-F5344CB8AC3E}">
        <p14:creationId xmlns:p14="http://schemas.microsoft.com/office/powerpoint/2010/main" val="338926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765411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35385718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3500479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3047507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28621071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5FE61F-5537-4922-B349-5390A7CECBD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10739940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5FE61F-5537-4922-B349-5390A7CECBDB}"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8903182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5FE61F-5537-4922-B349-5390A7CECBDB}"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4126714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FE61F-5537-4922-B349-5390A7CECBDB}"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8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FE61F-5537-4922-B349-5390A7CECBD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23168803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FE61F-5537-4922-B349-5390A7CECBD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1178933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FE61F-5537-4922-B349-5390A7CECBDB}" type="datetimeFigureOut">
              <a:rPr lang="en-US" smtClean="0"/>
              <a:t>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8A846-875A-4FAC-BC33-BA1333EC1BAC}" type="slidenum">
              <a:rPr lang="en-US" smtClean="0"/>
              <a:t>‹#›</a:t>
            </a:fld>
            <a:endParaRPr lang="en-US"/>
          </a:p>
        </p:txBody>
      </p:sp>
    </p:spTree>
    <p:extLst>
      <p:ext uri="{BB962C8B-B14F-4D97-AF65-F5344CB8AC3E}">
        <p14:creationId xmlns:p14="http://schemas.microsoft.com/office/powerpoint/2010/main" val="1433032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762000"/>
            <a:ext cx="8686800" cy="3339376"/>
          </a:xfrm>
          <a:prstGeom prst="rect">
            <a:avLst/>
          </a:prstGeom>
          <a:noFill/>
        </p:spPr>
        <p:txBody>
          <a:bodyPr wrap="square" rtlCol="0">
            <a:spAutoFit/>
          </a:bodyPr>
          <a:lstStyle/>
          <a:p>
            <a:pPr algn="ctr"/>
            <a:r>
              <a:rPr lang="en-US" sz="9600" b="1" dirty="0" smtClean="0">
                <a:solidFill>
                  <a:srgbClr val="655E39"/>
                </a:solidFill>
                <a:effectLst>
                  <a:outerShdw blurRad="50800" dist="38100" dir="2700000" algn="tl" rotWithShape="0">
                    <a:prstClr val="black">
                      <a:alpha val="40000"/>
                    </a:prstClr>
                  </a:outerShdw>
                </a:effectLst>
                <a:latin typeface="Times New Roman" pitchFamily="18" charset="0"/>
                <a:cs typeface="Times New Roman" pitchFamily="18" charset="0"/>
              </a:rPr>
              <a:t>HISTORY OF</a:t>
            </a:r>
          </a:p>
          <a:p>
            <a:pPr algn="ctr"/>
            <a:r>
              <a:rPr lang="en-US" sz="11500" b="1" dirty="0" smtClean="0">
                <a:effectLst>
                  <a:outerShdw blurRad="50800" dist="38100" dir="2700000" algn="tl" rotWithShape="0">
                    <a:prstClr val="black">
                      <a:alpha val="40000"/>
                    </a:prstClr>
                  </a:outerShdw>
                </a:effectLst>
                <a:latin typeface="Times New Roman" pitchFamily="18" charset="0"/>
                <a:cs typeface="Times New Roman" pitchFamily="18" charset="0"/>
              </a:rPr>
              <a:t>REVIVALS</a:t>
            </a:r>
            <a:endParaRPr lang="en-US" sz="11500" b="1" dirty="0">
              <a:effectLst>
                <a:outerShdw blurRad="50800" dist="38100" dir="2700000" algn="tl" rotWithShape="0">
                  <a:prstClr val="black">
                    <a:alpha val="40000"/>
                  </a:prstClr>
                </a:outerShdw>
              </a:effectLst>
              <a:latin typeface="Times New Roman" pitchFamily="18" charset="0"/>
              <a:cs typeface="Times New Roman" pitchFamily="18" charset="0"/>
            </a:endParaRPr>
          </a:p>
        </p:txBody>
      </p:sp>
      <p:sp>
        <p:nvSpPr>
          <p:cNvPr id="5" name="TextBox 4"/>
          <p:cNvSpPr txBox="1"/>
          <p:nvPr/>
        </p:nvSpPr>
        <p:spPr>
          <a:xfrm>
            <a:off x="228600" y="4951274"/>
            <a:ext cx="8610600" cy="1754326"/>
          </a:xfrm>
          <a:prstGeom prst="rect">
            <a:avLst/>
          </a:prstGeom>
          <a:noFill/>
        </p:spPr>
        <p:txBody>
          <a:bodyPr wrap="square" rtlCol="0">
            <a:spAutoFit/>
          </a:bodyPr>
          <a:lstStyle/>
          <a:p>
            <a:pPr algn="r"/>
            <a:r>
              <a:rPr lang="en-US" sz="5400" dirty="0" smtClean="0">
                <a:effectLst>
                  <a:outerShdw blurRad="50800" dist="38100" dir="2700000" algn="tl" rotWithShape="0">
                    <a:prstClr val="black">
                      <a:alpha val="40000"/>
                    </a:prstClr>
                  </a:outerShdw>
                </a:effectLst>
                <a:latin typeface="Times New Roman" pitchFamily="18" charset="0"/>
                <a:cs typeface="Times New Roman" pitchFamily="18" charset="0"/>
              </a:rPr>
              <a:t>By Charles Owiredu, PhD </a:t>
            </a:r>
            <a:r>
              <a:rPr lang="en-US" sz="5400" i="1" dirty="0" smtClean="0">
                <a:effectLst>
                  <a:outerShdw blurRad="50800" dist="38100" dir="2700000" algn="tl" rotWithShape="0">
                    <a:prstClr val="black">
                      <a:alpha val="40000"/>
                    </a:prstClr>
                  </a:outerShdw>
                </a:effectLst>
                <a:latin typeface="Times New Roman" pitchFamily="18" charset="0"/>
                <a:cs typeface="Times New Roman" pitchFamily="18" charset="0"/>
              </a:rPr>
              <a:t>(Durham)</a:t>
            </a:r>
            <a:endParaRPr lang="en-US" sz="5400" dirty="0">
              <a:effectLst>
                <a:outerShdw blurRad="50800" dist="38100" dir="2700000" algn="tl" rotWithShape="0">
                  <a:prstClr val="black">
                    <a:alpha val="40000"/>
                  </a:prstClr>
                </a:outerShdw>
              </a:effectLst>
              <a:latin typeface="Times New Roman" pitchFamily="18" charset="0"/>
              <a:cs typeface="Times New Roman" pitchFamily="18" charset="0"/>
            </a:endParaRPr>
          </a:p>
        </p:txBody>
      </p:sp>
      <p:sp>
        <p:nvSpPr>
          <p:cNvPr id="6" name="TextBox 5"/>
          <p:cNvSpPr txBox="1"/>
          <p:nvPr/>
        </p:nvSpPr>
        <p:spPr>
          <a:xfrm>
            <a:off x="533400" y="0"/>
            <a:ext cx="8458200" cy="646331"/>
          </a:xfrm>
          <a:prstGeom prst="rect">
            <a:avLst/>
          </a:prstGeom>
          <a:noFill/>
        </p:spPr>
        <p:txBody>
          <a:bodyPr wrap="square" rtlCol="0">
            <a:spAutoFit/>
          </a:bodyPr>
          <a:lstStyle/>
          <a:p>
            <a:pPr algn="r"/>
            <a:r>
              <a:rPr lang="en-US" sz="3600" dirty="0" smtClean="0">
                <a:solidFill>
                  <a:srgbClr val="006666"/>
                </a:solidFill>
                <a:effectLst>
                  <a:outerShdw blurRad="50800" dist="38100" dir="2700000" algn="tl" rotWithShape="0">
                    <a:prstClr val="black">
                      <a:alpha val="40000"/>
                    </a:prstClr>
                  </a:outerShdw>
                </a:effectLst>
                <a:latin typeface="Times New Roman" pitchFamily="18" charset="0"/>
                <a:cs typeface="Times New Roman" pitchFamily="18" charset="0"/>
              </a:rPr>
              <a:t>Daniel Institute, MA Sacred Ministry</a:t>
            </a:r>
            <a:endParaRPr lang="en-US" sz="3600" dirty="0">
              <a:solidFill>
                <a:srgbClr val="006666"/>
              </a:solidFill>
              <a:effectLst>
                <a:outerShdw blurRad="50800" dist="38100" dir="2700000" algn="tl"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22200202"/>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4"/>
            </a:pPr>
            <a:r>
              <a:rPr lang="en-US" sz="4000" b="1" dirty="0">
                <a:solidFill>
                  <a:schemeClr val="bg1"/>
                </a:solidFill>
                <a:latin typeface="Bahnschrift" pitchFamily="34" charset="0"/>
              </a:rPr>
              <a:t>19th Century Revivals</a:t>
            </a:r>
          </a:p>
        </p:txBody>
      </p:sp>
      <p:sp>
        <p:nvSpPr>
          <p:cNvPr id="3" name="Content Placeholder 2"/>
          <p:cNvSpPr>
            <a:spLocks noGrp="1"/>
          </p:cNvSpPr>
          <p:nvPr>
            <p:ph idx="1"/>
          </p:nvPr>
        </p:nvSpPr>
        <p:spPr>
          <a:xfrm>
            <a:off x="106680" y="1219200"/>
            <a:ext cx="8732520" cy="5638800"/>
          </a:xfrm>
        </p:spPr>
        <p:txBody>
          <a:bodyPr>
            <a:noAutofit/>
          </a:bodyPr>
          <a:lstStyle/>
          <a:p>
            <a:pPr marL="514350" indent="-514350">
              <a:buFont typeface="+mj-lt"/>
              <a:buAutoNum type="arabicPeriod" startAt="7"/>
            </a:pPr>
            <a:r>
              <a:rPr lang="en-US" dirty="0" smtClean="0">
                <a:latin typeface="Bahnschrift" pitchFamily="34" charset="0"/>
              </a:rPr>
              <a:t>North </a:t>
            </a:r>
            <a:r>
              <a:rPr lang="en-US" dirty="0">
                <a:latin typeface="Bahnschrift" pitchFamily="34" charset="0"/>
              </a:rPr>
              <a:t>America the Great Awakening began from 1857 onwards in Canada and spread throughout the world including America and Australia. Significant names include Dwight L. Moody, Ira D. </a:t>
            </a:r>
            <a:r>
              <a:rPr lang="en-US" dirty="0" err="1">
                <a:latin typeface="Bahnschrift" pitchFamily="34" charset="0"/>
              </a:rPr>
              <a:t>Sankey</a:t>
            </a:r>
            <a:r>
              <a:rPr lang="en-US" dirty="0">
                <a:latin typeface="Bahnschrift" pitchFamily="34" charset="0"/>
              </a:rPr>
              <a:t>, William Booth and Catherine Booth (founders of the Salvation Army), Charles Spurgeon and James </a:t>
            </a:r>
            <a:r>
              <a:rPr lang="en-US" dirty="0" err="1">
                <a:latin typeface="Bahnschrift" pitchFamily="34" charset="0"/>
              </a:rPr>
              <a:t>Caughey</a:t>
            </a:r>
            <a:r>
              <a:rPr lang="en-US" dirty="0">
                <a:latin typeface="Bahnschrift" pitchFamily="34" charset="0"/>
              </a:rPr>
              <a:t>. Hudson Taylor began the China Inland Mission and Thomas John </a:t>
            </a:r>
            <a:r>
              <a:rPr lang="en-US" dirty="0" err="1">
                <a:latin typeface="Bahnschrift" pitchFamily="34" charset="0"/>
              </a:rPr>
              <a:t>Barnardo</a:t>
            </a:r>
            <a:r>
              <a:rPr lang="en-US" dirty="0">
                <a:latin typeface="Bahnschrift" pitchFamily="34" charset="0"/>
              </a:rPr>
              <a:t> founded his famous orphanages</a:t>
            </a:r>
            <a:r>
              <a:rPr lang="en-US" dirty="0" smtClean="0">
                <a:latin typeface="Bahnschrift" pitchFamily="34" charset="0"/>
              </a:rPr>
              <a:t>.</a:t>
            </a:r>
            <a:endParaRPr lang="en-US" dirty="0">
              <a:latin typeface="Bahnschrift" pitchFamily="34" charset="0"/>
            </a:endParaRPr>
          </a:p>
        </p:txBody>
      </p:sp>
    </p:spTree>
    <p:extLst>
      <p:ext uri="{BB962C8B-B14F-4D97-AF65-F5344CB8AC3E}">
        <p14:creationId xmlns:p14="http://schemas.microsoft.com/office/powerpoint/2010/main" val="21321417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4"/>
            </a:pPr>
            <a:r>
              <a:rPr lang="en-US" sz="4000" b="1" dirty="0">
                <a:solidFill>
                  <a:schemeClr val="bg1"/>
                </a:solidFill>
                <a:latin typeface="Bahnschrift" pitchFamily="34" charset="0"/>
              </a:rPr>
              <a:t>19th Century Revivals</a:t>
            </a:r>
          </a:p>
        </p:txBody>
      </p:sp>
      <p:sp>
        <p:nvSpPr>
          <p:cNvPr id="3" name="Content Placeholder 2"/>
          <p:cNvSpPr>
            <a:spLocks noGrp="1"/>
          </p:cNvSpPr>
          <p:nvPr>
            <p:ph idx="1"/>
          </p:nvPr>
        </p:nvSpPr>
        <p:spPr>
          <a:xfrm>
            <a:off x="106680" y="1219200"/>
            <a:ext cx="8732520" cy="5638800"/>
          </a:xfrm>
        </p:spPr>
        <p:txBody>
          <a:bodyPr>
            <a:noAutofit/>
          </a:bodyPr>
          <a:lstStyle/>
          <a:p>
            <a:pPr marL="514350" indent="-514350">
              <a:buFont typeface="+mj-lt"/>
              <a:buAutoNum type="arabicPeriod" startAt="8"/>
            </a:pPr>
            <a:r>
              <a:rPr lang="en-US" sz="4400" dirty="0" smtClean="0">
                <a:latin typeface="Bahnschrift" pitchFamily="34" charset="0"/>
              </a:rPr>
              <a:t>In </a:t>
            </a:r>
            <a:r>
              <a:rPr lang="en-US" sz="4400" dirty="0">
                <a:latin typeface="Bahnschrift" pitchFamily="34" charset="0"/>
              </a:rPr>
              <a:t>England the Keswick Convention movement began out of the British Holiness movement, encouraging a lifestyle of holiness, unity and prayer.</a:t>
            </a:r>
          </a:p>
          <a:p>
            <a:pPr marL="0" indent="0">
              <a:buNone/>
            </a:pPr>
            <a:endParaRPr lang="en-US" sz="2900" dirty="0">
              <a:latin typeface="Bahnschrift" pitchFamily="34" charset="0"/>
            </a:endParaRPr>
          </a:p>
        </p:txBody>
      </p:sp>
    </p:spTree>
    <p:extLst>
      <p:ext uri="{BB962C8B-B14F-4D97-AF65-F5344CB8AC3E}">
        <p14:creationId xmlns:p14="http://schemas.microsoft.com/office/powerpoint/2010/main" val="2208035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4"/>
            </a:pPr>
            <a:r>
              <a:rPr lang="en-US" sz="4000" b="1" dirty="0">
                <a:solidFill>
                  <a:schemeClr val="bg1"/>
                </a:solidFill>
                <a:latin typeface="Bahnschrift" pitchFamily="34" charset="0"/>
              </a:rPr>
              <a:t>19th Century Revivals</a:t>
            </a:r>
          </a:p>
        </p:txBody>
      </p:sp>
      <p:sp>
        <p:nvSpPr>
          <p:cNvPr id="3" name="Content Placeholder 2"/>
          <p:cNvSpPr>
            <a:spLocks noGrp="1"/>
          </p:cNvSpPr>
          <p:nvPr>
            <p:ph idx="1"/>
          </p:nvPr>
        </p:nvSpPr>
        <p:spPr>
          <a:xfrm>
            <a:off x="106680" y="1219200"/>
            <a:ext cx="8732520" cy="5638800"/>
          </a:xfrm>
        </p:spPr>
        <p:txBody>
          <a:bodyPr>
            <a:noAutofit/>
          </a:bodyPr>
          <a:lstStyle/>
          <a:p>
            <a:pPr marL="514350" indent="-514350">
              <a:buFont typeface="+mj-lt"/>
              <a:buAutoNum type="arabicParenR" startAt="9"/>
            </a:pPr>
            <a:r>
              <a:rPr lang="en-US" sz="2700" dirty="0" smtClean="0">
                <a:latin typeface="Bahnschrift" pitchFamily="34" charset="0"/>
              </a:rPr>
              <a:t>On </a:t>
            </a:r>
            <a:r>
              <a:rPr lang="en-US" sz="2700" dirty="0">
                <a:latin typeface="Bahnschrift" pitchFamily="34" charset="0"/>
              </a:rPr>
              <a:t>21 September 1857, Jeremiah </a:t>
            </a:r>
            <a:r>
              <a:rPr lang="en-US" sz="2700" dirty="0" err="1">
                <a:latin typeface="Bahnschrift" pitchFamily="34" charset="0"/>
              </a:rPr>
              <a:t>Lanphier</a:t>
            </a:r>
            <a:r>
              <a:rPr lang="en-US" sz="2700" dirty="0">
                <a:latin typeface="Bahnschrift" pitchFamily="34" charset="0"/>
              </a:rPr>
              <a:t> a businessman, began a series of prayer meetings in New York. By the beginning of 1858 the congregation was crowded, often with a majority of businessmen. Newspapers reported that over 6,000 were attending various prayer meetings in New York, and 6,000 in Pittsburgh. Daily prayer meetings were held in Washington, D.C. at 5 different times to accommodate the crowds. Other cities followed the pattern. Soon, a common mid-day sign on business premises read, "We will re-open at the close of the prayer meeting". By May, 50,000 of New York's 800,000 people were new converts</a:t>
            </a:r>
            <a:r>
              <a:rPr lang="en-US" sz="2700" dirty="0" smtClean="0">
                <a:latin typeface="Bahnschrift" pitchFamily="34" charset="0"/>
              </a:rPr>
              <a:t>.</a:t>
            </a:r>
            <a:endParaRPr lang="en-US" sz="2700" dirty="0">
              <a:latin typeface="Bahnschrift" pitchFamily="34" charset="0"/>
            </a:endParaRPr>
          </a:p>
        </p:txBody>
      </p:sp>
    </p:spTree>
    <p:extLst>
      <p:ext uri="{BB962C8B-B14F-4D97-AF65-F5344CB8AC3E}">
        <p14:creationId xmlns:p14="http://schemas.microsoft.com/office/powerpoint/2010/main" val="32647437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4"/>
            </a:pPr>
            <a:r>
              <a:rPr lang="en-US" sz="4000" b="1" dirty="0">
                <a:solidFill>
                  <a:schemeClr val="bg1"/>
                </a:solidFill>
                <a:latin typeface="Bahnschrift" pitchFamily="34" charset="0"/>
              </a:rPr>
              <a:t>19th Century Revivals</a:t>
            </a:r>
          </a:p>
        </p:txBody>
      </p:sp>
      <p:sp>
        <p:nvSpPr>
          <p:cNvPr id="3" name="Content Placeholder 2"/>
          <p:cNvSpPr>
            <a:spLocks noGrp="1"/>
          </p:cNvSpPr>
          <p:nvPr>
            <p:ph idx="1"/>
          </p:nvPr>
        </p:nvSpPr>
        <p:spPr>
          <a:xfrm>
            <a:off x="106680" y="1219200"/>
            <a:ext cx="8732520" cy="5638800"/>
          </a:xfrm>
        </p:spPr>
        <p:txBody>
          <a:bodyPr>
            <a:noAutofit/>
          </a:bodyPr>
          <a:lstStyle/>
          <a:p>
            <a:pPr marL="514350" indent="-514350">
              <a:buFont typeface="+mj-lt"/>
              <a:buAutoNum type="arabicPeriod" startAt="10"/>
            </a:pPr>
            <a:r>
              <a:rPr lang="en-US" sz="3600" dirty="0" smtClean="0">
                <a:latin typeface="Bahnschrift" pitchFamily="34" charset="0"/>
              </a:rPr>
              <a:t>Finney </a:t>
            </a:r>
            <a:r>
              <a:rPr lang="en-US" sz="3600" dirty="0">
                <a:latin typeface="Bahnschrift" pitchFamily="34" charset="0"/>
              </a:rPr>
              <a:t>wrote of this revival, "This winter of 1857–58 will be remembered as the time when a great revival prevailed. It swept across the land with such power that at the time it was estimated that not less than 50,000 conversions occurred weekly." </a:t>
            </a:r>
          </a:p>
          <a:p>
            <a:pPr marL="0" indent="0">
              <a:buNone/>
            </a:pPr>
            <a:endParaRPr lang="en-US" sz="2900" dirty="0">
              <a:latin typeface="Bahnschrift" pitchFamily="34" charset="0"/>
            </a:endParaRPr>
          </a:p>
        </p:txBody>
      </p:sp>
    </p:spTree>
    <p:extLst>
      <p:ext uri="{BB962C8B-B14F-4D97-AF65-F5344CB8AC3E}">
        <p14:creationId xmlns:p14="http://schemas.microsoft.com/office/powerpoint/2010/main" val="38287323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4"/>
            </a:pPr>
            <a:r>
              <a:rPr lang="en-US" sz="4000" b="1" dirty="0">
                <a:solidFill>
                  <a:schemeClr val="bg1"/>
                </a:solidFill>
                <a:latin typeface="Bahnschrift" pitchFamily="34" charset="0"/>
              </a:rPr>
              <a:t>19th Century Revivals</a:t>
            </a:r>
          </a:p>
        </p:txBody>
      </p:sp>
      <p:sp>
        <p:nvSpPr>
          <p:cNvPr id="3" name="Content Placeholder 2"/>
          <p:cNvSpPr>
            <a:spLocks noGrp="1"/>
          </p:cNvSpPr>
          <p:nvPr>
            <p:ph idx="1"/>
          </p:nvPr>
        </p:nvSpPr>
        <p:spPr>
          <a:xfrm>
            <a:off x="106680" y="1219200"/>
            <a:ext cx="8732520" cy="5638800"/>
          </a:xfrm>
        </p:spPr>
        <p:txBody>
          <a:bodyPr>
            <a:noAutofit/>
          </a:bodyPr>
          <a:lstStyle/>
          <a:p>
            <a:pPr marL="514350" indent="-514350">
              <a:buFont typeface="+mj-lt"/>
              <a:buAutoNum type="arabicPeriod" startAt="11"/>
            </a:pPr>
            <a:r>
              <a:rPr lang="en-US" dirty="0" smtClean="0">
                <a:latin typeface="Bahnschrift" pitchFamily="34" charset="0"/>
              </a:rPr>
              <a:t>In </a:t>
            </a:r>
            <a:r>
              <a:rPr lang="en-US" dirty="0">
                <a:latin typeface="Bahnschrift" pitchFamily="34" charset="0"/>
              </a:rPr>
              <a:t>1857, four young Irishmen began a weekly prayer meeting in the village of Connor near </a:t>
            </a:r>
            <a:r>
              <a:rPr lang="en-US" dirty="0" err="1">
                <a:latin typeface="Bahnschrift" pitchFamily="34" charset="0"/>
              </a:rPr>
              <a:t>Ballymena</a:t>
            </a:r>
            <a:r>
              <a:rPr lang="en-US" dirty="0">
                <a:latin typeface="Bahnschrift" pitchFamily="34" charset="0"/>
              </a:rPr>
              <a:t>. This meeting is generally regarded as the origin of the 1859 Ulster Revival that swept through most of the towns and villages throughout Ulster and in due course brought 100,000 converts into the churches. It was also ignited by a young preacher, Henry Grattan Guinness who drew thousands at a time to hear his </a:t>
            </a:r>
            <a:r>
              <a:rPr lang="en-US" dirty="0" smtClean="0">
                <a:latin typeface="Bahnschrift" pitchFamily="34" charset="0"/>
              </a:rPr>
              <a:t>preaching.</a:t>
            </a:r>
            <a:endParaRPr lang="en-US" dirty="0">
              <a:latin typeface="Bahnschrift" pitchFamily="34" charset="0"/>
            </a:endParaRPr>
          </a:p>
        </p:txBody>
      </p:sp>
    </p:spTree>
    <p:extLst>
      <p:ext uri="{BB962C8B-B14F-4D97-AF65-F5344CB8AC3E}">
        <p14:creationId xmlns:p14="http://schemas.microsoft.com/office/powerpoint/2010/main" val="6856337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155" y="2819400"/>
            <a:ext cx="3505200" cy="942974"/>
          </a:xfrm>
        </p:spPr>
        <p:txBody>
          <a:bodyPr>
            <a:normAutofit/>
          </a:bodyPr>
          <a:lstStyle/>
          <a:p>
            <a:r>
              <a:rPr lang="en-US" sz="2800" b="1" dirty="0" smtClean="0">
                <a:solidFill>
                  <a:schemeClr val="bg1"/>
                </a:solidFill>
                <a:latin typeface="Arial" pitchFamily="34" charset="0"/>
                <a:cs typeface="Arial" pitchFamily="34" charset="0"/>
              </a:rPr>
              <a:t>Charles Finney</a:t>
            </a:r>
            <a:endParaRPr lang="en-US" sz="2800" b="1" dirty="0">
              <a:solidFill>
                <a:schemeClr val="bg1"/>
              </a:solidFill>
              <a:latin typeface="Arial" pitchFamily="34" charset="0"/>
              <a:cs typeface="Arial" pitchFamily="34" charset="0"/>
            </a:endParaRPr>
          </a:p>
        </p:txBody>
      </p:sp>
      <p:sp>
        <p:nvSpPr>
          <p:cNvPr id="14" name="Title 1"/>
          <p:cNvSpPr txBox="1">
            <a:spLocks/>
          </p:cNvSpPr>
          <p:nvPr/>
        </p:nvSpPr>
        <p:spPr>
          <a:xfrm>
            <a:off x="2779760" y="6067426"/>
            <a:ext cx="3505200" cy="9429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Arial" pitchFamily="34" charset="0"/>
                <a:cs typeface="Arial" pitchFamily="34" charset="0"/>
              </a:rPr>
              <a:t>Duncan Campbell</a:t>
            </a:r>
            <a:endParaRPr lang="en-US" sz="2800" b="1" dirty="0">
              <a:solidFill>
                <a:schemeClr val="bg1"/>
              </a:solidFill>
              <a:latin typeface="Arial" pitchFamily="34" charset="0"/>
              <a:cs typeface="Arial" pitchFamily="34" charset="0"/>
            </a:endParaRPr>
          </a:p>
        </p:txBody>
      </p:sp>
      <p:pic>
        <p:nvPicPr>
          <p:cNvPr id="5122" name="Picture 2" descr="Charles Grandison Finney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55" y="228600"/>
            <a:ext cx="2362200" cy="26822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Episode 06 - Daniel Nash - Forgotten"/>
          <p:cNvPicPr>
            <a:picLocks noChangeAspect="1" noChangeArrowheads="1"/>
          </p:cNvPicPr>
          <p:nvPr/>
        </p:nvPicPr>
        <p:blipFill rotWithShape="1">
          <a:blip r:embed="rId4">
            <a:extLst>
              <a:ext uri="{28A0092B-C50C-407E-A947-70E740481C1C}">
                <a14:useLocalDpi xmlns:a14="http://schemas.microsoft.com/office/drawing/2010/main" val="0"/>
              </a:ext>
            </a:extLst>
          </a:blip>
          <a:srcRect l="8358" r="20241"/>
          <a:stretch/>
        </p:blipFill>
        <p:spPr bwMode="auto">
          <a:xfrm>
            <a:off x="5791200" y="167640"/>
            <a:ext cx="2872557" cy="2781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5562600" y="2882266"/>
            <a:ext cx="3505200" cy="9429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Arial" pitchFamily="34" charset="0"/>
                <a:cs typeface="Arial" pitchFamily="34" charset="0"/>
              </a:rPr>
              <a:t>Daniel Nash</a:t>
            </a:r>
            <a:endParaRPr lang="en-US" sz="2800" b="1" dirty="0">
              <a:solidFill>
                <a:schemeClr val="bg1"/>
              </a:solidFill>
              <a:latin typeface="Arial" pitchFamily="34" charset="0"/>
              <a:cs typeface="Arial" pitchFamily="34" charset="0"/>
            </a:endParaRPr>
          </a:p>
        </p:txBody>
      </p:sp>
      <p:sp>
        <p:nvSpPr>
          <p:cNvPr id="3" name="AutoShape 6" descr="Duncan Campbell Revival - Sovereign Grace Christian Chur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An Encounter with Duncan Campbell | Dr. John Rememb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9500" y="3581400"/>
            <a:ext cx="2965720" cy="2751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6131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5486400"/>
            <a:ext cx="7467600" cy="1143000"/>
          </a:xfrm>
        </p:spPr>
        <p:txBody>
          <a:bodyPr>
            <a:normAutofit fontScale="90000"/>
          </a:bodyPr>
          <a:lstStyle/>
          <a:p>
            <a:r>
              <a:rPr lang="en-US" dirty="0" smtClean="0">
                <a:solidFill>
                  <a:schemeClr val="bg1"/>
                </a:solidFill>
                <a:latin typeface="Arial" pitchFamily="34" charset="0"/>
                <a:cs typeface="Arial" pitchFamily="34" charset="0"/>
              </a:rPr>
              <a:t>The Hebrides Revival of 1949</a:t>
            </a:r>
            <a:endParaRPr lang="en-US" dirty="0">
              <a:solidFill>
                <a:schemeClr val="bg1"/>
              </a:solidFill>
              <a:latin typeface="Arial" pitchFamily="34" charset="0"/>
              <a:cs typeface="Arial" pitchFamily="34" charset="0"/>
            </a:endParaRPr>
          </a:p>
        </p:txBody>
      </p:sp>
      <p:sp>
        <p:nvSpPr>
          <p:cNvPr id="4" name="AutoShape 2" descr="Three Lessons the Moravians teach us about Prayer and Mission | The  Official Site of Jono &amp;amp; Shari H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Three Lessons the Moravians teach us about Prayer and Mission | The  Official Site of Jono &amp;amp; Shari Hal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The Hebrides Revival, Trump&amp;#39;s Bible and the Passing of the Torch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41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3013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5410200"/>
            <a:ext cx="7467600" cy="1143000"/>
          </a:xfrm>
        </p:spPr>
        <p:txBody>
          <a:bodyPr>
            <a:normAutofit/>
          </a:bodyPr>
          <a:lstStyle/>
          <a:p>
            <a:r>
              <a:rPr lang="en-US" dirty="0" smtClean="0">
                <a:solidFill>
                  <a:schemeClr val="bg1"/>
                </a:solidFill>
                <a:latin typeface="Arial" pitchFamily="34" charset="0"/>
                <a:cs typeface="Arial" pitchFamily="34" charset="0"/>
              </a:rPr>
              <a:t>The Ulster Revival 1859</a:t>
            </a:r>
            <a:endParaRPr lang="en-US" dirty="0">
              <a:solidFill>
                <a:schemeClr val="bg1"/>
              </a:solidFill>
              <a:latin typeface="Arial" pitchFamily="34" charset="0"/>
              <a:cs typeface="Arial" pitchFamily="34" charset="0"/>
            </a:endParaRPr>
          </a:p>
        </p:txBody>
      </p:sp>
      <p:pic>
        <p:nvPicPr>
          <p:cNvPr id="6146" name="Picture 2" descr="Urgent Call to Cry out For Revival- The Story of the Ulster Revival of 1859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0"/>
            <a:ext cx="9076266"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1280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normAutofit/>
          </a:bodyPr>
          <a:lstStyle/>
          <a:p>
            <a:pPr marL="0" indent="0" algn="ctr">
              <a:buNone/>
            </a:pPr>
            <a:r>
              <a:rPr lang="en-US" sz="4800" b="1" dirty="0" smtClean="0">
                <a:solidFill>
                  <a:schemeClr val="bg1"/>
                </a:solidFill>
                <a:latin typeface="Verdana" pitchFamily="34" charset="0"/>
                <a:ea typeface="Verdana" pitchFamily="34" charset="0"/>
              </a:rPr>
              <a:t>Revive </a:t>
            </a:r>
            <a:r>
              <a:rPr lang="en-US" sz="4800" b="1" dirty="0">
                <a:solidFill>
                  <a:schemeClr val="bg1"/>
                </a:solidFill>
                <a:latin typeface="Verdana" pitchFamily="34" charset="0"/>
                <a:ea typeface="Verdana" pitchFamily="34" charset="0"/>
              </a:rPr>
              <a:t>Us </a:t>
            </a:r>
            <a:r>
              <a:rPr lang="en-US" sz="4800" b="1" dirty="0" smtClean="0">
                <a:solidFill>
                  <a:schemeClr val="bg1"/>
                </a:solidFill>
                <a:latin typeface="Verdana" pitchFamily="34" charset="0"/>
                <a:ea typeface="Verdana" pitchFamily="34" charset="0"/>
              </a:rPr>
              <a:t>Again</a:t>
            </a:r>
            <a:endParaRPr lang="en-US" sz="4800" b="1" dirty="0">
              <a:solidFill>
                <a:schemeClr val="bg1"/>
              </a:solidFill>
              <a:latin typeface="Verdana" pitchFamily="34" charset="0"/>
              <a:ea typeface="Verdana" pitchFamily="34" charset="0"/>
            </a:endParaRPr>
          </a:p>
        </p:txBody>
      </p:sp>
      <p:sp>
        <p:nvSpPr>
          <p:cNvPr id="6" name="Title 1"/>
          <p:cNvSpPr txBox="1">
            <a:spLocks/>
          </p:cNvSpPr>
          <p:nvPr/>
        </p:nvSpPr>
        <p:spPr>
          <a:xfrm>
            <a:off x="609600" y="0"/>
            <a:ext cx="7924800" cy="1676400"/>
          </a:xfrm>
          <a:prstGeom prst="homePlate">
            <a:avLst/>
          </a:prstGeom>
          <a:blipFill>
            <a:blip r:embed="rId3"/>
            <a:srcRect/>
            <a:stretch>
              <a:fillRect b="-10294"/>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bg1"/>
                </a:solidFill>
                <a:latin typeface="Bahnschrift" pitchFamily="34" charset="0"/>
              </a:rPr>
              <a:t>REVIVAL SONG 2</a:t>
            </a:r>
            <a:endParaRPr lang="en-US" sz="4800" b="1" dirty="0">
              <a:solidFill>
                <a:schemeClr val="bg1"/>
              </a:solidFill>
              <a:latin typeface="Bahnschrift" pitchFamily="34" charset="0"/>
            </a:endParaRPr>
          </a:p>
        </p:txBody>
      </p:sp>
    </p:spTree>
    <p:extLst>
      <p:ext uri="{BB962C8B-B14F-4D97-AF65-F5344CB8AC3E}">
        <p14:creationId xmlns:p14="http://schemas.microsoft.com/office/powerpoint/2010/main" val="2547667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676400"/>
          </a:xfrm>
          <a:prstGeom prst="homePlate">
            <a:avLst/>
          </a:prstGeom>
          <a:blipFill>
            <a:blip r:embed="rId3"/>
            <a:srcRect/>
            <a:stretch>
              <a:fillRect b="-10294"/>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4800" b="1" dirty="0" smtClean="0">
                <a:solidFill>
                  <a:schemeClr val="bg1"/>
                </a:solidFill>
                <a:latin typeface="Bahnschrift" pitchFamily="34" charset="0"/>
              </a:rPr>
              <a:t>REVIVAL SONG 1</a:t>
            </a:r>
            <a:endParaRPr lang="en-US" sz="4800" b="1" dirty="0">
              <a:solidFill>
                <a:schemeClr val="bg1"/>
              </a:solidFill>
              <a:latin typeface="Bahnschrift" pitchFamily="34" charset="0"/>
            </a:endParaRPr>
          </a:p>
        </p:txBody>
      </p:sp>
      <p:sp>
        <p:nvSpPr>
          <p:cNvPr id="3" name="Content Placeholder 2"/>
          <p:cNvSpPr>
            <a:spLocks noGrp="1"/>
          </p:cNvSpPr>
          <p:nvPr>
            <p:ph idx="1"/>
          </p:nvPr>
        </p:nvSpPr>
        <p:spPr>
          <a:xfrm>
            <a:off x="457200" y="2209800"/>
            <a:ext cx="8229600" cy="4221163"/>
          </a:xfrm>
        </p:spPr>
        <p:txBody>
          <a:bodyPr>
            <a:normAutofit/>
          </a:bodyPr>
          <a:lstStyle/>
          <a:p>
            <a:pPr marL="0" indent="0" algn="ctr">
              <a:buNone/>
            </a:pPr>
            <a:r>
              <a:rPr lang="en-US" sz="4800" b="1" dirty="0">
                <a:solidFill>
                  <a:schemeClr val="bg1"/>
                </a:solidFill>
                <a:latin typeface="Verdana" pitchFamily="34" charset="0"/>
                <a:ea typeface="Verdana" pitchFamily="34" charset="0"/>
                <a:cs typeface="Tahoma" pitchFamily="34" charset="0"/>
              </a:rPr>
              <a:t>There’s A Sweet </a:t>
            </a:r>
            <a:r>
              <a:rPr lang="en-US" sz="4800" b="1" dirty="0" smtClean="0">
                <a:solidFill>
                  <a:schemeClr val="bg1"/>
                </a:solidFill>
                <a:latin typeface="Verdana" pitchFamily="34" charset="0"/>
                <a:ea typeface="Verdana" pitchFamily="34" charset="0"/>
                <a:cs typeface="Tahoma" pitchFamily="34" charset="0"/>
              </a:rPr>
              <a:t>Spirit</a:t>
            </a:r>
            <a:endParaRPr lang="en-US" sz="4800" b="1" dirty="0">
              <a:solidFill>
                <a:schemeClr val="bg1"/>
              </a:solidFill>
              <a:latin typeface="Verdana" pitchFamily="34" charset="0"/>
              <a:ea typeface="Verdana" pitchFamily="34" charset="0"/>
              <a:cs typeface="Tahoma" pitchFamily="34" charset="0"/>
            </a:endParaRPr>
          </a:p>
        </p:txBody>
      </p:sp>
    </p:spTree>
    <p:extLst>
      <p:ext uri="{BB962C8B-B14F-4D97-AF65-F5344CB8AC3E}">
        <p14:creationId xmlns:p14="http://schemas.microsoft.com/office/powerpoint/2010/main" val="2028315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0"/>
          </a:xfrm>
          <a:prstGeom prst="rect">
            <a:avLst/>
          </a:prstGeom>
          <a:blipFill>
            <a:blip r:embed="rId2"/>
            <a:srcRect/>
            <a:stretch>
              <a:fillRect b="-8696"/>
            </a:stretch>
          </a:blipFill>
        </p:spPr>
        <p:txBody>
          <a:bodyPr>
            <a:noAutofit/>
          </a:bodyPr>
          <a:lstStyle/>
          <a:p>
            <a:pPr algn="l"/>
            <a:r>
              <a:rPr lang="en-US" sz="8800" b="1" dirty="0" smtClean="0">
                <a:solidFill>
                  <a:schemeClr val="bg1"/>
                </a:solidFill>
                <a:latin typeface="Bahnschrift" pitchFamily="34" charset="0"/>
              </a:rPr>
              <a:t> 				  LECTURE </a:t>
            </a:r>
            <a:br>
              <a:rPr lang="en-US" sz="8800" b="1" dirty="0" smtClean="0">
                <a:solidFill>
                  <a:schemeClr val="bg1"/>
                </a:solidFill>
                <a:latin typeface="Bahnschrift" pitchFamily="34" charset="0"/>
              </a:rPr>
            </a:br>
            <a:r>
              <a:rPr lang="en-US" sz="8800" b="1" dirty="0" smtClean="0">
                <a:solidFill>
                  <a:schemeClr val="bg1"/>
                </a:solidFill>
                <a:latin typeface="Bahnschrift" pitchFamily="34" charset="0"/>
              </a:rPr>
              <a:t>                      </a:t>
            </a:r>
            <a:r>
              <a:rPr lang="en-US" sz="13800" b="1" dirty="0">
                <a:solidFill>
                  <a:schemeClr val="bg1"/>
                </a:solidFill>
                <a:latin typeface="Bahnschrift" pitchFamily="34" charset="0"/>
              </a:rPr>
              <a:t>4</a:t>
            </a:r>
            <a:endParaRPr lang="en-US" sz="16600" b="1" dirty="0">
              <a:solidFill>
                <a:schemeClr val="bg1"/>
              </a:solidFill>
              <a:latin typeface="Bahnschrift" pitchFamily="34" charset="0"/>
            </a:endParaRPr>
          </a:p>
        </p:txBody>
      </p:sp>
      <p:pic>
        <p:nvPicPr>
          <p:cNvPr id="8194" name="Picture 2" descr="Testament Wallpaper posted by Michelle Simp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856296"/>
            <a:ext cx="4693920" cy="35937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0480" y="4419600"/>
            <a:ext cx="9144000" cy="25146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solidFill>
                  <a:srgbClr val="006666"/>
                </a:solidFill>
                <a:latin typeface="Bahnschrift" pitchFamily="34" charset="0"/>
              </a:rPr>
              <a:t>19</a:t>
            </a:r>
            <a:r>
              <a:rPr lang="en-US" sz="7200" b="1" baseline="30000" dirty="0" smtClean="0">
                <a:solidFill>
                  <a:srgbClr val="006666"/>
                </a:solidFill>
                <a:latin typeface="Bahnschrift" pitchFamily="34" charset="0"/>
              </a:rPr>
              <a:t>th</a:t>
            </a:r>
            <a:r>
              <a:rPr lang="en-US" sz="7200" b="1" dirty="0" smtClean="0">
                <a:solidFill>
                  <a:srgbClr val="006666"/>
                </a:solidFill>
                <a:latin typeface="Bahnschrift" pitchFamily="34" charset="0"/>
              </a:rPr>
              <a:t> Century Revivals</a:t>
            </a:r>
            <a:endParaRPr lang="en-US" sz="7200" b="1" dirty="0">
              <a:solidFill>
                <a:srgbClr val="006666"/>
              </a:solidFill>
              <a:latin typeface="Bahnschrift" pitchFamily="34" charset="0"/>
            </a:endParaRPr>
          </a:p>
        </p:txBody>
      </p:sp>
    </p:spTree>
    <p:extLst>
      <p:ext uri="{BB962C8B-B14F-4D97-AF65-F5344CB8AC3E}">
        <p14:creationId xmlns:p14="http://schemas.microsoft.com/office/powerpoint/2010/main" val="968143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4"/>
            </a:pPr>
            <a:r>
              <a:rPr lang="en-US" sz="4000" b="1" dirty="0">
                <a:solidFill>
                  <a:schemeClr val="bg1"/>
                </a:solidFill>
                <a:latin typeface="Bahnschrift" pitchFamily="34" charset="0"/>
              </a:rPr>
              <a:t>19th Century Revivals</a:t>
            </a:r>
          </a:p>
        </p:txBody>
      </p:sp>
      <p:sp>
        <p:nvSpPr>
          <p:cNvPr id="3" name="Content Placeholder 2"/>
          <p:cNvSpPr>
            <a:spLocks noGrp="1"/>
          </p:cNvSpPr>
          <p:nvPr>
            <p:ph idx="1"/>
          </p:nvPr>
        </p:nvSpPr>
        <p:spPr>
          <a:xfrm>
            <a:off x="106680" y="1219200"/>
            <a:ext cx="8732520" cy="5638800"/>
          </a:xfrm>
        </p:spPr>
        <p:txBody>
          <a:bodyPr>
            <a:noAutofit/>
          </a:bodyPr>
          <a:lstStyle/>
          <a:p>
            <a:pPr marL="742950" indent="-742950">
              <a:buFont typeface="+mj-lt"/>
              <a:buAutoNum type="arabicPeriod"/>
            </a:pPr>
            <a:r>
              <a:rPr lang="en-US" sz="3600" dirty="0" smtClean="0">
                <a:latin typeface="Bahnschrift" pitchFamily="34" charset="0"/>
              </a:rPr>
              <a:t>The </a:t>
            </a:r>
            <a:r>
              <a:rPr lang="en-US" sz="3600" dirty="0">
                <a:latin typeface="Bahnschrift" pitchFamily="34" charset="0"/>
              </a:rPr>
              <a:t>Hungarian Baptist church sprung out of revival with the perceived liberalism of the Hungarian reformed church during the late 1800s. Many thousands of people were baptized in a revival that was led primarily by uneducated laymen, the so-called "peasant prophets</a:t>
            </a:r>
            <a:r>
              <a:rPr lang="en-US" sz="3600" dirty="0" smtClean="0">
                <a:latin typeface="Bahnschrift" pitchFamily="34" charset="0"/>
              </a:rPr>
              <a:t>".</a:t>
            </a:r>
            <a:endParaRPr lang="en-US" sz="3600" dirty="0">
              <a:latin typeface="Bahnschrift" pitchFamily="34" charset="0"/>
            </a:endParaRPr>
          </a:p>
        </p:txBody>
      </p:sp>
    </p:spTree>
    <p:extLst>
      <p:ext uri="{BB962C8B-B14F-4D97-AF65-F5344CB8AC3E}">
        <p14:creationId xmlns:p14="http://schemas.microsoft.com/office/powerpoint/2010/main" val="21384684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4"/>
            </a:pPr>
            <a:r>
              <a:rPr lang="en-US" sz="4000" b="1" dirty="0">
                <a:solidFill>
                  <a:schemeClr val="bg1"/>
                </a:solidFill>
                <a:latin typeface="Bahnschrift" pitchFamily="34" charset="0"/>
              </a:rPr>
              <a:t>19th Century Revivals</a:t>
            </a:r>
          </a:p>
        </p:txBody>
      </p:sp>
      <p:sp>
        <p:nvSpPr>
          <p:cNvPr id="3" name="Content Placeholder 2"/>
          <p:cNvSpPr>
            <a:spLocks noGrp="1"/>
          </p:cNvSpPr>
          <p:nvPr>
            <p:ph idx="1"/>
          </p:nvPr>
        </p:nvSpPr>
        <p:spPr>
          <a:xfrm>
            <a:off x="106680" y="1219200"/>
            <a:ext cx="8732520" cy="5638800"/>
          </a:xfrm>
        </p:spPr>
        <p:txBody>
          <a:bodyPr>
            <a:noAutofit/>
          </a:bodyPr>
          <a:lstStyle/>
          <a:p>
            <a:pPr marL="514350" indent="-514350">
              <a:buFont typeface="+mj-lt"/>
              <a:buAutoNum type="arabicPeriod" startAt="2"/>
            </a:pPr>
            <a:r>
              <a:rPr lang="en-US" sz="2900" dirty="0" smtClean="0">
                <a:latin typeface="Bahnschrift" pitchFamily="34" charset="0"/>
              </a:rPr>
              <a:t>During </a:t>
            </a:r>
            <a:r>
              <a:rPr lang="en-US" sz="2900" dirty="0">
                <a:latin typeface="Bahnschrift" pitchFamily="34" charset="0"/>
              </a:rPr>
              <a:t>the 18th century, England saw a series of Methodist revivalist campaigns that stressed the tenets of faith set forth by John Wesley and that were conducted in accordance with a careful strategy. In addition to stressing the evangelist combination of "Bible, cross, conversion, and activism," the revivalist movement of the 19th century made efforts toward a universal appeal – rich and poor, urban and rural, and men and women. Special efforts were made to attract children and to generate literature to spread the revivalist message.</a:t>
            </a:r>
          </a:p>
        </p:txBody>
      </p:sp>
    </p:spTree>
    <p:extLst>
      <p:ext uri="{BB962C8B-B14F-4D97-AF65-F5344CB8AC3E}">
        <p14:creationId xmlns:p14="http://schemas.microsoft.com/office/powerpoint/2010/main" val="691054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4"/>
            </a:pPr>
            <a:r>
              <a:rPr lang="en-US" sz="4000" b="1" dirty="0">
                <a:solidFill>
                  <a:schemeClr val="bg1"/>
                </a:solidFill>
                <a:latin typeface="Bahnschrift" pitchFamily="34" charset="0"/>
              </a:rPr>
              <a:t>19th Century Revivals</a:t>
            </a:r>
          </a:p>
        </p:txBody>
      </p:sp>
      <p:sp>
        <p:nvSpPr>
          <p:cNvPr id="3" name="Content Placeholder 2"/>
          <p:cNvSpPr>
            <a:spLocks noGrp="1"/>
          </p:cNvSpPr>
          <p:nvPr>
            <p:ph idx="1"/>
          </p:nvPr>
        </p:nvSpPr>
        <p:spPr>
          <a:xfrm>
            <a:off x="106680" y="1219200"/>
            <a:ext cx="8732520" cy="5638800"/>
          </a:xfrm>
        </p:spPr>
        <p:txBody>
          <a:bodyPr>
            <a:noAutofit/>
          </a:bodyPr>
          <a:lstStyle/>
          <a:p>
            <a:pPr marL="514350" indent="-514350">
              <a:buFont typeface="+mj-lt"/>
              <a:buAutoNum type="arabicPeriod" startAt="3"/>
            </a:pPr>
            <a:r>
              <a:rPr lang="en-US" sz="2700" dirty="0" smtClean="0">
                <a:latin typeface="Bahnschrift" pitchFamily="34" charset="0"/>
              </a:rPr>
              <a:t>Early </a:t>
            </a:r>
            <a:r>
              <a:rPr lang="en-US" sz="2700" dirty="0">
                <a:latin typeface="Bahnschrift" pitchFamily="34" charset="0"/>
              </a:rPr>
              <a:t>in the 19th century the Scottish minister Thomas Chalmers had an important influence on the evangelical revival movement. Chalmers began life as a moderate in the Church of Scotland and an opponent of evangelicalism. During the winter of 1803–04, he presented a series of lectures that outlined a reconciliation of the apparent incompatibility between the Genesis account of creation and the findings of the developing science of geology. However, by 1810 he had become an evangelical and would eventually lead the Disruption of 1843 that resulted in the formation of the Free Church of Scotland.</a:t>
            </a:r>
          </a:p>
        </p:txBody>
      </p:sp>
    </p:spTree>
    <p:extLst>
      <p:ext uri="{BB962C8B-B14F-4D97-AF65-F5344CB8AC3E}">
        <p14:creationId xmlns:p14="http://schemas.microsoft.com/office/powerpoint/2010/main" val="2846246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4"/>
            </a:pPr>
            <a:r>
              <a:rPr lang="en-US" sz="4000" b="1" dirty="0">
                <a:solidFill>
                  <a:schemeClr val="bg1"/>
                </a:solidFill>
                <a:latin typeface="Bahnschrift" pitchFamily="34" charset="0"/>
              </a:rPr>
              <a:t>19th Century Revivals</a:t>
            </a:r>
          </a:p>
        </p:txBody>
      </p:sp>
      <p:sp>
        <p:nvSpPr>
          <p:cNvPr id="3" name="Content Placeholder 2"/>
          <p:cNvSpPr>
            <a:spLocks noGrp="1"/>
          </p:cNvSpPr>
          <p:nvPr>
            <p:ph idx="1"/>
          </p:nvPr>
        </p:nvSpPr>
        <p:spPr>
          <a:xfrm>
            <a:off x="106680" y="1219200"/>
            <a:ext cx="8732520" cy="5638800"/>
          </a:xfrm>
        </p:spPr>
        <p:txBody>
          <a:bodyPr>
            <a:noAutofit/>
          </a:bodyPr>
          <a:lstStyle/>
          <a:p>
            <a:pPr marL="514350" indent="-514350">
              <a:buFont typeface="+mj-lt"/>
              <a:buAutoNum type="arabicPeriod" startAt="4"/>
            </a:pPr>
            <a:r>
              <a:rPr lang="en-US" sz="3600" dirty="0" smtClean="0">
                <a:latin typeface="Bahnschrift" pitchFamily="34" charset="0"/>
              </a:rPr>
              <a:t>In </a:t>
            </a:r>
            <a:r>
              <a:rPr lang="en-US" sz="3600" dirty="0">
                <a:latin typeface="Bahnschrift" pitchFamily="34" charset="0"/>
              </a:rPr>
              <a:t>1833 a group of Anglican clergymen led by John Henry Newman and John Keble began the Oxford Movement. However its objective was to renew the Church of England by reviving certain Roman Catholic doctrines and rituals, thus distancing themselves as far as possible from evangelical enthusiasm</a:t>
            </a:r>
            <a:r>
              <a:rPr lang="en-US" sz="3600" dirty="0" smtClean="0">
                <a:latin typeface="Bahnschrift" pitchFamily="34" charset="0"/>
              </a:rPr>
              <a:t>.</a:t>
            </a:r>
            <a:endParaRPr lang="en-US" sz="3600" dirty="0">
              <a:latin typeface="Bahnschrift" pitchFamily="34" charset="0"/>
            </a:endParaRPr>
          </a:p>
        </p:txBody>
      </p:sp>
    </p:spTree>
    <p:extLst>
      <p:ext uri="{BB962C8B-B14F-4D97-AF65-F5344CB8AC3E}">
        <p14:creationId xmlns:p14="http://schemas.microsoft.com/office/powerpoint/2010/main" val="1757571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4"/>
            </a:pPr>
            <a:r>
              <a:rPr lang="en-US" sz="4000" b="1" dirty="0">
                <a:solidFill>
                  <a:schemeClr val="bg1"/>
                </a:solidFill>
                <a:latin typeface="Bahnschrift" pitchFamily="34" charset="0"/>
              </a:rPr>
              <a:t>19th Century Revivals</a:t>
            </a:r>
          </a:p>
        </p:txBody>
      </p:sp>
      <p:sp>
        <p:nvSpPr>
          <p:cNvPr id="3" name="Content Placeholder 2"/>
          <p:cNvSpPr>
            <a:spLocks noGrp="1"/>
          </p:cNvSpPr>
          <p:nvPr>
            <p:ph idx="1"/>
          </p:nvPr>
        </p:nvSpPr>
        <p:spPr>
          <a:xfrm>
            <a:off x="106680" y="1219200"/>
            <a:ext cx="8732520" cy="5638800"/>
          </a:xfrm>
        </p:spPr>
        <p:txBody>
          <a:bodyPr>
            <a:noAutofit/>
          </a:bodyPr>
          <a:lstStyle/>
          <a:p>
            <a:pPr marL="514350" indent="-514350">
              <a:buFont typeface="+mj-lt"/>
              <a:buAutoNum type="arabicPeriod" startAt="5"/>
            </a:pPr>
            <a:r>
              <a:rPr lang="en-US" dirty="0" smtClean="0">
                <a:latin typeface="Bahnschrift" pitchFamily="34" charset="0"/>
              </a:rPr>
              <a:t>In </a:t>
            </a:r>
            <a:r>
              <a:rPr lang="en-US" dirty="0">
                <a:latin typeface="Bahnschrift" pitchFamily="34" charset="0"/>
              </a:rPr>
              <a:t>the U.S. the Second Great Awakening (1800–30s) was the second great religious revival in United States history and consisted of renewed personal salvation experienced in revival meetings. Major leaders included </a:t>
            </a:r>
            <a:r>
              <a:rPr lang="en-US" dirty="0" err="1">
                <a:latin typeface="Bahnschrift" pitchFamily="34" charset="0"/>
              </a:rPr>
              <a:t>Asahel</a:t>
            </a:r>
            <a:r>
              <a:rPr lang="en-US" dirty="0">
                <a:latin typeface="Bahnschrift" pitchFamily="34" charset="0"/>
              </a:rPr>
              <a:t> Nettleton, James Brainerd Taylor, Charles </a:t>
            </a:r>
            <a:r>
              <a:rPr lang="en-US" dirty="0" err="1">
                <a:latin typeface="Bahnschrift" pitchFamily="34" charset="0"/>
              </a:rPr>
              <a:t>Grandison</a:t>
            </a:r>
            <a:r>
              <a:rPr lang="en-US" dirty="0">
                <a:latin typeface="Bahnschrift" pitchFamily="34" charset="0"/>
              </a:rPr>
              <a:t> Finney, Lyman Beecher, Barton Stone, Alexander Campbell, Peter Cartwright and James B. Finley</a:t>
            </a:r>
            <a:r>
              <a:rPr lang="en-US" dirty="0" smtClean="0">
                <a:latin typeface="Bahnschrift" pitchFamily="34" charset="0"/>
              </a:rPr>
              <a:t>.</a:t>
            </a:r>
            <a:endParaRPr lang="en-US" dirty="0">
              <a:latin typeface="Bahnschrift" pitchFamily="34" charset="0"/>
            </a:endParaRPr>
          </a:p>
        </p:txBody>
      </p:sp>
    </p:spTree>
    <p:extLst>
      <p:ext uri="{BB962C8B-B14F-4D97-AF65-F5344CB8AC3E}">
        <p14:creationId xmlns:p14="http://schemas.microsoft.com/office/powerpoint/2010/main" val="15931257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742950" indent="-742950">
              <a:buFont typeface="+mj-lt"/>
              <a:buAutoNum type="arabicPeriod" startAt="4"/>
            </a:pPr>
            <a:r>
              <a:rPr lang="en-US" sz="4000" b="1" dirty="0">
                <a:solidFill>
                  <a:schemeClr val="bg1"/>
                </a:solidFill>
                <a:latin typeface="Bahnschrift" pitchFamily="34" charset="0"/>
              </a:rPr>
              <a:t>19th Century Revivals</a:t>
            </a:r>
          </a:p>
        </p:txBody>
      </p:sp>
      <p:sp>
        <p:nvSpPr>
          <p:cNvPr id="3" name="Content Placeholder 2"/>
          <p:cNvSpPr>
            <a:spLocks noGrp="1"/>
          </p:cNvSpPr>
          <p:nvPr>
            <p:ph idx="1"/>
          </p:nvPr>
        </p:nvSpPr>
        <p:spPr>
          <a:xfrm>
            <a:off x="106680" y="1219200"/>
            <a:ext cx="8732520" cy="5638800"/>
          </a:xfrm>
        </p:spPr>
        <p:txBody>
          <a:bodyPr>
            <a:noAutofit/>
          </a:bodyPr>
          <a:lstStyle/>
          <a:p>
            <a:pPr marL="457200" indent="-457200">
              <a:buFont typeface="+mj-lt"/>
              <a:buAutoNum type="arabicPeriod" startAt="6"/>
            </a:pPr>
            <a:r>
              <a:rPr lang="en-US" sz="2800" dirty="0" smtClean="0">
                <a:latin typeface="Bahnschrift" pitchFamily="34" charset="0"/>
              </a:rPr>
              <a:t>Rev</a:t>
            </a:r>
            <a:r>
              <a:rPr lang="en-US" sz="2800" dirty="0">
                <a:latin typeface="Bahnschrift" pitchFamily="34" charset="0"/>
              </a:rPr>
              <a:t>. Charles Finney (1792–1875) was a key leader of the evangelical revival movement in America. From 1821 onwards he conducted revival meetings across many north-eastern states and won many converts. For him, a revival was not a miracle but a change of mindset that was ultimately a matter for the individual's free will. His revival meetings created anxiety in a penitent's mind that one could only save his or her soul by submission to the will of God, as illustrated by Finney's quotations from the Bible. Finney also conducted revival meetings in England, first in 1849 and later to England and Scotland in 1858–59</a:t>
            </a:r>
            <a:r>
              <a:rPr lang="en-US" sz="2800" dirty="0" smtClean="0">
                <a:latin typeface="Bahnschrift" pitchFamily="34" charset="0"/>
              </a:rPr>
              <a:t>.</a:t>
            </a:r>
            <a:endParaRPr lang="en-US" sz="2800" dirty="0">
              <a:latin typeface="Bahnschrift" pitchFamily="34" charset="0"/>
            </a:endParaRPr>
          </a:p>
        </p:txBody>
      </p:sp>
    </p:spTree>
    <p:extLst>
      <p:ext uri="{BB962C8B-B14F-4D97-AF65-F5344CB8AC3E}">
        <p14:creationId xmlns:p14="http://schemas.microsoft.com/office/powerpoint/2010/main" val="26844054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2492</TotalTime>
  <Words>887</Words>
  <Application>Microsoft Office PowerPoint</Application>
  <PresentationFormat>On-screen Show (4:3)</PresentationFormat>
  <Paragraphs>37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REVIVAL SONG 1</vt:lpstr>
      <vt:lpstr>       LECTURE                        4</vt:lpstr>
      <vt:lpstr>19th Century Revivals</vt:lpstr>
      <vt:lpstr>19th Century Revivals</vt:lpstr>
      <vt:lpstr>19th Century Revivals</vt:lpstr>
      <vt:lpstr>19th Century Revivals</vt:lpstr>
      <vt:lpstr>19th Century Revivals</vt:lpstr>
      <vt:lpstr>19th Century Revivals</vt:lpstr>
      <vt:lpstr>19th Century Revivals</vt:lpstr>
      <vt:lpstr>19th Century Revivals</vt:lpstr>
      <vt:lpstr>19th Century Revivals</vt:lpstr>
      <vt:lpstr>19th Century Revivals</vt:lpstr>
      <vt:lpstr>19th Century Revivals</vt:lpstr>
      <vt:lpstr>Charles Finney</vt:lpstr>
      <vt:lpstr>The Hebrides Revival of 1949</vt:lpstr>
      <vt:lpstr>The Ulster Revival 1859</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DR.Ahmed Saker 2o1O</cp:lastModifiedBy>
  <cp:revision>556</cp:revision>
  <dcterms:created xsi:type="dcterms:W3CDTF">2021-06-05T14:30:57Z</dcterms:created>
  <dcterms:modified xsi:type="dcterms:W3CDTF">2021-11-05T20:12:52Z</dcterms:modified>
</cp:coreProperties>
</file>