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7" r:id="rId3"/>
    <p:sldId id="305" r:id="rId4"/>
    <p:sldId id="372" r:id="rId5"/>
    <p:sldId id="362" r:id="rId6"/>
    <p:sldId id="373" r:id="rId7"/>
    <p:sldId id="371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800000"/>
    <a:srgbClr val="655E39"/>
    <a:srgbClr val="CC9900"/>
    <a:srgbClr val="006600"/>
    <a:srgbClr val="CC0000"/>
    <a:srgbClr val="660066"/>
    <a:srgbClr val="FF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14" autoAdjust="0"/>
  </p:normalViewPr>
  <p:slideViewPr>
    <p:cSldViewPr>
      <p:cViewPr>
        <p:scale>
          <a:sx n="50" d="100"/>
          <a:sy n="50" d="100"/>
        </p:scale>
        <p:origin x="-869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3CEFF-79AD-4F48-950B-741445109C9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571A-06C1-4CBD-B228-E4D87B9F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6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1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7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1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6868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655E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HISTORY OF</a:t>
            </a:r>
          </a:p>
          <a:p>
            <a:pPr algn="ctr"/>
            <a:r>
              <a:rPr lang="en-US" sz="11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REVIVALS</a:t>
            </a:r>
            <a:endParaRPr lang="en-US" sz="115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51274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By Charles Owiredu, PhD </a:t>
            </a:r>
            <a:r>
              <a:rPr lang="en-US" sz="5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(Durham)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66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Institute, MA Sacred Ministry</a:t>
            </a:r>
            <a:endParaRPr lang="en-US" sz="3600" dirty="0">
              <a:solidFill>
                <a:srgbClr val="0066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solidFill>
                  <a:schemeClr val="bg1"/>
                </a:solidFill>
                <a:latin typeface="Bahnschrift" pitchFamily="34" charset="0"/>
              </a:rPr>
              <a:t>17th and 18th Century Revivals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219200"/>
            <a:ext cx="873252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  <a:latin typeface="Bahnschrift" pitchFamily="34" charset="0"/>
              </a:rPr>
              <a:t>American colonies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latin typeface="Bahnschrift" pitchFamily="34" charset="0"/>
              </a:rPr>
              <a:t>It </a:t>
            </a:r>
            <a:r>
              <a:rPr lang="en-US" dirty="0">
                <a:latin typeface="Bahnschrift" pitchFamily="34" charset="0"/>
              </a:rPr>
              <a:t>incited rancor and division between the traditionalists who argued for ritual and doctrine and the revivalists who ignored or sometimes avidly contradicted doctrine, e.g. George Whitfield's being denied a pulpit in Anglican Churches after denying Anglican Doctrine</a:t>
            </a:r>
            <a:r>
              <a:rPr lang="en-US" dirty="0" smtClean="0">
                <a:latin typeface="Bahnschrift" pitchFamily="34" charset="0"/>
              </a:rPr>
              <a:t>.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solidFill>
                  <a:schemeClr val="bg1"/>
                </a:solidFill>
                <a:latin typeface="Bahnschrift" pitchFamily="34" charset="0"/>
              </a:rPr>
              <a:t>17th and 18th Century Revivals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219200"/>
            <a:ext cx="873252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  <a:latin typeface="Bahnschrift" pitchFamily="34" charset="0"/>
              </a:rPr>
              <a:t>American colonies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Bahnschrift" pitchFamily="34" charset="0"/>
              </a:rPr>
              <a:t>Its democratic features had a major impact in shaping  the Congregational, Presbyterian, Dutch Reformed, and German Reformed denominations, and strengthened the small Baptist and Methodist denominations. 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solidFill>
                  <a:schemeClr val="bg1"/>
                </a:solidFill>
                <a:latin typeface="Bahnschrift" pitchFamily="34" charset="0"/>
              </a:rPr>
              <a:t>17th and 18th Century Revivals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219200"/>
            <a:ext cx="873252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  <a:latin typeface="Bahnschrift" pitchFamily="34" charset="0"/>
              </a:rPr>
              <a:t>American colonies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latin typeface="Bahnschrift" pitchFamily="34" charset="0"/>
              </a:rPr>
              <a:t>It </a:t>
            </a:r>
            <a:r>
              <a:rPr lang="en-US" dirty="0">
                <a:latin typeface="Bahnschrift" pitchFamily="34" charset="0"/>
              </a:rPr>
              <a:t>had little impact on Anglicans and Quakers.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latin typeface="Bahnschrift" pitchFamily="34" charset="0"/>
              </a:rPr>
              <a:t>The </a:t>
            </a:r>
            <a:r>
              <a:rPr lang="en-US" dirty="0">
                <a:latin typeface="Bahnschrift" pitchFamily="34" charset="0"/>
              </a:rPr>
              <a:t>First Great Awakening focused on people who were already church members. It changed their rituals, their piety, and their self-awareness.	</a:t>
            </a:r>
          </a:p>
        </p:txBody>
      </p:sp>
    </p:spTree>
    <p:extLst>
      <p:ext uri="{BB962C8B-B14F-4D97-AF65-F5344CB8AC3E}">
        <p14:creationId xmlns:p14="http://schemas.microsoft.com/office/powerpoint/2010/main" val="21805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410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Great Awakening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Great Awakening | Definition, Summary, Key Figures, Significance, Effects,  &amp;amp; Facts | Britann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7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1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486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Moravians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Missionaries  Prayer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Warriors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Three Lessons the Moravians teach us about Prayer and Mission | The  Official Site of Jono &amp;amp; Shari H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hree Lessons the Moravians teach us about Prayer and Mission | The  Official Site of Jono &amp;amp; Shari Ha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Three Lessons the Moravians teach us about Prayer and Mission | The  Official Site of Jono &amp;amp; Shari H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59240" cy="52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Revive </a:t>
            </a:r>
            <a:r>
              <a:rPr lang="en-US" sz="4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Us </a:t>
            </a:r>
            <a:r>
              <a:rPr lang="en-US" sz="4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Again</a:t>
            </a:r>
            <a:endParaRPr lang="en-US" sz="48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7924800" cy="1676400"/>
          </a:xfrm>
          <a:prstGeom prst="homePlate">
            <a:avLst/>
          </a:prstGeom>
          <a:blipFill>
            <a:blip r:embed="rId3"/>
            <a:srcRect/>
            <a:stretch>
              <a:fillRect b="-10294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  <a:latin typeface="Bahnschrift" pitchFamily="34" charset="0"/>
              </a:rPr>
              <a:t>REVIVAL SONG 2</a:t>
            </a:r>
            <a:endParaRPr lang="en-US" sz="4800" b="1" dirty="0">
              <a:solidFill>
                <a:schemeClr val="bg1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676400"/>
          </a:xfrm>
          <a:prstGeom prst="homePlate">
            <a:avLst/>
          </a:prstGeom>
          <a:blipFill>
            <a:blip r:embed="rId3"/>
            <a:srcRect/>
            <a:stretch>
              <a:fillRect b="-10294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Bahnschrift" pitchFamily="34" charset="0"/>
              </a:rPr>
              <a:t>REVIVAL SONG 1</a:t>
            </a:r>
            <a:endParaRPr lang="en-US" sz="4800" b="1" dirty="0">
              <a:solidFill>
                <a:schemeClr val="bg1"/>
              </a:solidFill>
              <a:latin typeface="Bahnschrif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ahoma" pitchFamily="34" charset="0"/>
              </a:rPr>
              <a:t>There’s A Sweet </a:t>
            </a:r>
            <a:r>
              <a:rPr lang="en-US" sz="4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ahoma" pitchFamily="34" charset="0"/>
              </a:rPr>
              <a:t>Spirit</a:t>
            </a:r>
            <a:endParaRPr lang="en-US" sz="4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0"/>
          </a:xfrm>
          <a:prstGeom prst="rect">
            <a:avLst/>
          </a:prstGeom>
          <a:blipFill>
            <a:blip r:embed="rId2"/>
            <a:srcRect/>
            <a:stretch>
              <a:fillRect b="-8696"/>
            </a:stretch>
          </a:blipFill>
        </p:spPr>
        <p:txBody>
          <a:bodyPr>
            <a:noAutofit/>
          </a:bodyPr>
          <a:lstStyle/>
          <a:p>
            <a:pPr algn="l"/>
            <a:r>
              <a:rPr lang="en-US" sz="8800" b="1" dirty="0" smtClean="0">
                <a:solidFill>
                  <a:schemeClr val="bg1"/>
                </a:solidFill>
                <a:latin typeface="Bahnschrift" pitchFamily="34" charset="0"/>
              </a:rPr>
              <a:t> 				  LECTURE </a:t>
            </a:r>
            <a:br>
              <a:rPr lang="en-US" sz="8800" b="1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en-US" sz="8800" b="1" dirty="0" smtClean="0">
                <a:solidFill>
                  <a:schemeClr val="bg1"/>
                </a:solidFill>
                <a:latin typeface="Bahnschrift" pitchFamily="34" charset="0"/>
              </a:rPr>
              <a:t>                      </a:t>
            </a:r>
            <a:r>
              <a:rPr lang="en-US" sz="13800" b="1" dirty="0">
                <a:solidFill>
                  <a:schemeClr val="bg1"/>
                </a:solidFill>
                <a:latin typeface="Bahnschrift" pitchFamily="34" charset="0"/>
              </a:rPr>
              <a:t>3</a:t>
            </a:r>
            <a:endParaRPr lang="en-US" sz="16600" b="1" dirty="0">
              <a:solidFill>
                <a:schemeClr val="bg1"/>
              </a:solidFill>
              <a:latin typeface="Bahnschrift" pitchFamily="34" charset="0"/>
            </a:endParaRPr>
          </a:p>
        </p:txBody>
      </p:sp>
      <p:pic>
        <p:nvPicPr>
          <p:cNvPr id="8194" name="Picture 2" descr="Testament Wallpaper posted by Michelle Simp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856296"/>
            <a:ext cx="4693920" cy="3593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" y="4419600"/>
            <a:ext cx="9144000" cy="2514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6666"/>
                </a:solidFill>
                <a:latin typeface="Bahnschrift" pitchFamily="34" charset="0"/>
              </a:rPr>
              <a:t>17th and 18</a:t>
            </a:r>
            <a:r>
              <a:rPr lang="en-US" sz="6600" b="1" baseline="30000" dirty="0" smtClean="0">
                <a:solidFill>
                  <a:srgbClr val="006666"/>
                </a:solidFill>
                <a:latin typeface="Bahnschrift" pitchFamily="34" charset="0"/>
              </a:rPr>
              <a:t>th</a:t>
            </a:r>
            <a:r>
              <a:rPr lang="en-US" sz="6600" b="1" dirty="0" smtClean="0">
                <a:solidFill>
                  <a:srgbClr val="006666"/>
                </a:solidFill>
                <a:latin typeface="Bahnschrift" pitchFamily="34" charset="0"/>
              </a:rPr>
              <a:t> Century Revivals</a:t>
            </a:r>
            <a:endParaRPr lang="en-US" sz="6600" b="1" dirty="0">
              <a:solidFill>
                <a:srgbClr val="006666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solidFill>
                  <a:schemeClr val="bg1"/>
                </a:solidFill>
                <a:latin typeface="Bahnschrift" pitchFamily="34" charset="0"/>
              </a:rPr>
              <a:t>17th and 18th Century Revivals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219200"/>
            <a:ext cx="873252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>
                <a:latin typeface="Bahnschrift" pitchFamily="34" charset="0"/>
              </a:rPr>
              <a:t>Seventeenth Century (</a:t>
            </a:r>
            <a:r>
              <a:rPr lang="en-US" b="1" u="sng" dirty="0" smtClean="0">
                <a:latin typeface="Bahnschrift" pitchFamily="34" charset="0"/>
              </a:rPr>
              <a:t>17th)Revivals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Bahnschrift" pitchFamily="34" charset="0"/>
              </a:rPr>
              <a:t>Covenanters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>
                <a:latin typeface="Bahnschrift" pitchFamily="34" charset="0"/>
              </a:rPr>
              <a:t>were members of a 17th-century Scottish religious and political movement, who supported a  Presbyterian Church of Scotland and the primacy of its leaders in religious affairs. The name derived from </a:t>
            </a:r>
            <a:r>
              <a:rPr lang="en-US" i="1" dirty="0">
                <a:latin typeface="Bahnschrift" pitchFamily="34" charset="0"/>
              </a:rPr>
              <a:t>Covenant</a:t>
            </a:r>
            <a:r>
              <a:rPr lang="en-US" dirty="0">
                <a:latin typeface="Bahnschrift" pitchFamily="34" charset="0"/>
              </a:rPr>
              <a:t>, a biblical term for a bond or agreement with God</a:t>
            </a:r>
            <a:r>
              <a:rPr lang="en-US" dirty="0" smtClean="0">
                <a:latin typeface="Bahnschrift" pitchFamily="34" charset="0"/>
              </a:rPr>
              <a:t>.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solidFill>
                  <a:schemeClr val="bg1"/>
                </a:solidFill>
                <a:latin typeface="Bahnschrift" pitchFamily="34" charset="0"/>
              </a:rPr>
              <a:t>17th and 18th Century Revivals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219200"/>
            <a:ext cx="873252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>
                <a:latin typeface="Bahnschrift" pitchFamily="34" charset="0"/>
              </a:rPr>
              <a:t>Seventeenth Century (17th) </a:t>
            </a:r>
            <a:r>
              <a:rPr lang="en-US" b="1" u="sng" dirty="0" smtClean="0">
                <a:latin typeface="Bahnschrift" pitchFamily="34" charset="0"/>
              </a:rPr>
              <a:t>Revivals cont’d</a:t>
            </a:r>
            <a:endParaRPr lang="en-US" b="1" u="sng" dirty="0">
              <a:latin typeface="Bahnschrift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ahnschrift" pitchFamily="34" charset="0"/>
              </a:rPr>
              <a:t>Many Christian revivals drew inspiration from the work of early monks, from the Protestant Reformation and from the uncompromising stance of the Covenanters in 17th-century Scotland and Ulster, that came to Virginia and Pennsylvania with Presbyterians and other non-conformists. Its character formed part of the mental framework that led to the American War of Independence and the Civil War.</a:t>
            </a:r>
          </a:p>
        </p:txBody>
      </p:sp>
    </p:spTree>
    <p:extLst>
      <p:ext uri="{BB962C8B-B14F-4D97-AF65-F5344CB8AC3E}">
        <p14:creationId xmlns:p14="http://schemas.microsoft.com/office/powerpoint/2010/main" val="230049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solidFill>
                  <a:schemeClr val="bg1"/>
                </a:solidFill>
                <a:latin typeface="Bahnschrift" pitchFamily="34" charset="0"/>
              </a:rPr>
              <a:t>17th and 18th Century Revivals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219200"/>
            <a:ext cx="873252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>
                <a:latin typeface="Bahnschrift" pitchFamily="34" charset="0"/>
              </a:rPr>
              <a:t>Eighteenth Century (18th) </a:t>
            </a:r>
            <a:r>
              <a:rPr lang="en-US" b="1" u="sng" dirty="0" smtClean="0">
                <a:latin typeface="Bahnschrift" pitchFamily="34" charset="0"/>
              </a:rPr>
              <a:t>Revivals cont’d</a:t>
            </a:r>
            <a:endParaRPr lang="en-US" b="1" u="sng" dirty="0">
              <a:latin typeface="Bahnschrift" pitchFamily="34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  <a:latin typeface="Bahnschrift" pitchFamily="34" charset="0"/>
              </a:rPr>
              <a:t>Britain</a:t>
            </a:r>
          </a:p>
          <a:p>
            <a:pPr marL="0" indent="0">
              <a:buNone/>
            </a:pPr>
            <a:r>
              <a:rPr lang="en-US" dirty="0">
                <a:latin typeface="Bahnschrift" pitchFamily="34" charset="0"/>
              </a:rPr>
              <a:t>The Methodist revival of John Wesley, Charles Wesley and George Whitefield in England and Daniel Rowland, </a:t>
            </a:r>
            <a:r>
              <a:rPr lang="en-US" dirty="0" err="1">
                <a:latin typeface="Bahnschrift" pitchFamily="34" charset="0"/>
              </a:rPr>
              <a:t>Howel</a:t>
            </a:r>
            <a:r>
              <a:rPr lang="en-US" dirty="0">
                <a:latin typeface="Bahnschrift" pitchFamily="34" charset="0"/>
              </a:rPr>
              <a:t> Harris and William </a:t>
            </a:r>
            <a:r>
              <a:rPr lang="en-US" dirty="0" err="1">
                <a:latin typeface="Bahnschrift" pitchFamily="34" charset="0"/>
              </a:rPr>
              <a:t>Willliams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latin typeface="Bahnschrift" pitchFamily="34" charset="0"/>
              </a:rPr>
              <a:t>Pantycelyn</a:t>
            </a:r>
            <a:r>
              <a:rPr lang="en-US" dirty="0">
                <a:latin typeface="Bahnschrift" pitchFamily="34" charset="0"/>
              </a:rPr>
              <a:t> in Wales and the Great Awakening in America prior to the Revolution. </a:t>
            </a:r>
          </a:p>
          <a:p>
            <a:pPr marL="0" indent="0">
              <a:buNone/>
            </a:pPr>
            <a:r>
              <a:rPr lang="en-US" dirty="0">
                <a:latin typeface="Bahnschrift" pitchFamily="34" charset="0"/>
              </a:rPr>
              <a:t>A similar (but smaller scale) revival </a:t>
            </a:r>
            <a:r>
              <a:rPr lang="en-US" dirty="0" smtClean="0">
                <a:latin typeface="Bahnschrift" pitchFamily="34" charset="0"/>
              </a:rPr>
              <a:t>in </a:t>
            </a:r>
            <a:r>
              <a:rPr lang="en-US" dirty="0">
                <a:latin typeface="Bahnschrift" pitchFamily="34" charset="0"/>
              </a:rPr>
              <a:t>Scotland took place at </a:t>
            </a:r>
            <a:r>
              <a:rPr lang="en-US" dirty="0" err="1">
                <a:latin typeface="Bahnschrift" pitchFamily="34" charset="0"/>
              </a:rPr>
              <a:t>Cambuslang</a:t>
            </a:r>
            <a:r>
              <a:rPr lang="en-US" dirty="0">
                <a:latin typeface="Bahnschrift" pitchFamily="34" charset="0"/>
              </a:rPr>
              <a:t>.</a:t>
            </a:r>
          </a:p>
        </p:txBody>
      </p:sp>
      <p:sp>
        <p:nvSpPr>
          <p:cNvPr id="4" name="AutoShape 2" descr="NPG 2366; John Wesley - Portrait - National Portrait Gall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590800"/>
            <a:ext cx="3505200" cy="94297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John Wesley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John Wesley &amp;amp; Persecution: Review of Hanson&amp;#39;s Crossing the Divid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6694"/>
            <a:ext cx="2628362" cy="25927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les Wesley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22" y="150494"/>
            <a:ext cx="2209800" cy="2668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17922" y="2667000"/>
            <a:ext cx="3178078" cy="94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Charles Wesley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George Whitefield Biography – Facts, Childhood, Family Life, Achieveme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914774"/>
            <a:ext cx="2704337" cy="2301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aniel Rowland (preacher) -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46" y="74294"/>
            <a:ext cx="2427456" cy="2821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897880" y="2667000"/>
            <a:ext cx="3505200" cy="94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Daniel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Rowland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76200" y="6067426"/>
            <a:ext cx="3505200" cy="94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George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Whitefield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howell harris (1714-177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37" y="3880599"/>
            <a:ext cx="2124902" cy="2444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895600" y="6067426"/>
            <a:ext cx="3505200" cy="94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Howell Harris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6" name="Picture 8" descr="William Williams Pantycelyn - Wikipe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4" y="3730125"/>
            <a:ext cx="2220610" cy="2485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5791200" y="6067426"/>
            <a:ext cx="3505200" cy="94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William Williams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1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solidFill>
                  <a:schemeClr val="bg1"/>
                </a:solidFill>
                <a:latin typeface="Bahnschrift" pitchFamily="34" charset="0"/>
              </a:rPr>
              <a:t>17th and 18th Century Revivals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219200"/>
            <a:ext cx="873252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  <a:latin typeface="Bahnschrift" pitchFamily="34" charset="0"/>
              </a:rPr>
              <a:t>American colonies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ahnschrift" pitchFamily="34" charset="0"/>
              </a:rPr>
              <a:t>The </a:t>
            </a:r>
            <a:r>
              <a:rPr lang="en-US" dirty="0">
                <a:latin typeface="Bahnschrift" pitchFamily="34" charset="0"/>
              </a:rPr>
              <a:t>First Great Awakening was a wave of religious enthusiasm among Protestants that swept the American colonies in the 1730s and 1740s.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Bahnschrift" pitchFamily="34" charset="0"/>
              </a:rPr>
              <a:t>T</a:t>
            </a:r>
            <a:r>
              <a:rPr lang="en-US" dirty="0" smtClean="0">
                <a:latin typeface="Bahnschrift" pitchFamily="34" charset="0"/>
              </a:rPr>
              <a:t>his </a:t>
            </a:r>
            <a:r>
              <a:rPr lang="en-US" dirty="0">
                <a:latin typeface="Bahnschrift" pitchFamily="34" charset="0"/>
              </a:rPr>
              <a:t>Awakening resulted from powerful preaching that deeply affected listeners (already church members) with a deep sense of personal guilt and salvation by Christ. </a:t>
            </a:r>
          </a:p>
        </p:txBody>
      </p:sp>
    </p:spTree>
    <p:extLst>
      <p:ext uri="{BB962C8B-B14F-4D97-AF65-F5344CB8AC3E}">
        <p14:creationId xmlns:p14="http://schemas.microsoft.com/office/powerpoint/2010/main" val="31766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solidFill>
                  <a:schemeClr val="bg1"/>
                </a:solidFill>
                <a:latin typeface="Bahnschrift" pitchFamily="34" charset="0"/>
              </a:rPr>
              <a:t>17th and 18th Century Revivals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219200"/>
            <a:ext cx="873252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  <a:latin typeface="Bahnschrift" pitchFamily="34" charset="0"/>
              </a:rPr>
              <a:t>American colonies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Bahnschrift" pitchFamily="34" charset="0"/>
              </a:rPr>
              <a:t>Pulling </a:t>
            </a:r>
            <a:r>
              <a:rPr lang="en-US" dirty="0">
                <a:latin typeface="Bahnschrift" pitchFamily="34" charset="0"/>
              </a:rPr>
              <a:t>away from ancient ritual and ceremony, the Great Awakening made religion intensely emotive to the average person by creating a deep sense of spiritual guilt and redemption</a:t>
            </a:r>
            <a:r>
              <a:rPr lang="en-US" dirty="0" smtClean="0">
                <a:latin typeface="Bahnschrift" pitchFamily="34" charset="0"/>
              </a:rPr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Bahnschrift" pitchFamily="34" charset="0"/>
              </a:rPr>
              <a:t>The </a:t>
            </a:r>
            <a:r>
              <a:rPr lang="en-US" dirty="0">
                <a:latin typeface="Bahnschrift" pitchFamily="34" charset="0"/>
              </a:rPr>
              <a:t>Awakening brought Christianity to the slaves. </a:t>
            </a:r>
            <a:endParaRPr lang="en-US" dirty="0" smtClean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2456</TotalTime>
  <Words>481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REVIVAL SONG 1</vt:lpstr>
      <vt:lpstr>       LECTURE                        3</vt:lpstr>
      <vt:lpstr>17th and 18th Century Revivals</vt:lpstr>
      <vt:lpstr>17th and 18th Century Revivals</vt:lpstr>
      <vt:lpstr>17th and 18th Century Revivals</vt:lpstr>
      <vt:lpstr>John Wesley</vt:lpstr>
      <vt:lpstr>17th and 18th Century Revivals</vt:lpstr>
      <vt:lpstr>17th and 18th Century Revivals</vt:lpstr>
      <vt:lpstr>17th and 18th Century Revivals</vt:lpstr>
      <vt:lpstr>17th and 18th Century Revivals</vt:lpstr>
      <vt:lpstr>17th and 18th Century Revivals</vt:lpstr>
      <vt:lpstr>The Great Awakening</vt:lpstr>
      <vt:lpstr>The Moravians Missionaries  Prayer Warriors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DR.Ahmed Saker 2o1O</cp:lastModifiedBy>
  <cp:revision>539</cp:revision>
  <dcterms:created xsi:type="dcterms:W3CDTF">2021-06-05T14:30:57Z</dcterms:created>
  <dcterms:modified xsi:type="dcterms:W3CDTF">2021-11-05T20:13:10Z</dcterms:modified>
</cp:coreProperties>
</file>