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7" r:id="rId3"/>
    <p:sldId id="305" r:id="rId4"/>
    <p:sldId id="362" r:id="rId5"/>
    <p:sldId id="364" r:id="rId6"/>
    <p:sldId id="365" r:id="rId7"/>
    <p:sldId id="366" r:id="rId8"/>
    <p:sldId id="367" r:id="rId9"/>
    <p:sldId id="368" r:id="rId10"/>
    <p:sldId id="372" r:id="rId11"/>
    <p:sldId id="373" r:id="rId12"/>
    <p:sldId id="369" r:id="rId13"/>
    <p:sldId id="371" r:id="rId14"/>
    <p:sldId id="370" r:id="rId15"/>
    <p:sldId id="3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800000"/>
    <a:srgbClr val="655E39"/>
    <a:srgbClr val="CC9900"/>
    <a:srgbClr val="006600"/>
    <a:srgbClr val="CC0000"/>
    <a:srgbClr val="660066"/>
    <a:srgbClr val="FF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14" autoAdjust="0"/>
  </p:normalViewPr>
  <p:slideViewPr>
    <p:cSldViewPr>
      <p:cViewPr>
        <p:scale>
          <a:sx n="50" d="100"/>
          <a:sy n="50" d="100"/>
        </p:scale>
        <p:origin x="-2165" y="-720"/>
      </p:cViewPr>
      <p:guideLst>
        <p:guide orient="horz" pos="2160"/>
        <p:guide pos="2880"/>
      </p:guideLst>
    </p:cSldViewPr>
  </p:slideViewPr>
  <p:outlineViewPr>
    <p:cViewPr>
      <p:scale>
        <a:sx n="33" d="100"/>
        <a:sy n="33" d="100"/>
      </p:scale>
      <p:origin x="0" y="251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3CEFF-79AD-4F48-950B-741445109C90}" type="datetimeFigureOut">
              <a:rPr lang="en-US" smtClean="0"/>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C571A-06C1-4CBD-B228-E4D87B9F5730}" type="slidenum">
              <a:rPr lang="en-US" smtClean="0"/>
              <a:t>‹#›</a:t>
            </a:fld>
            <a:endParaRPr lang="en-US"/>
          </a:p>
        </p:txBody>
      </p:sp>
    </p:spTree>
    <p:extLst>
      <p:ext uri="{BB962C8B-B14F-4D97-AF65-F5344CB8AC3E}">
        <p14:creationId xmlns:p14="http://schemas.microsoft.com/office/powerpoint/2010/main" val="33892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C571A-06C1-4CBD-B228-E4D87B9F5730}" type="slidenum">
              <a:rPr lang="en-US" smtClean="0"/>
              <a:t>6</a:t>
            </a:fld>
            <a:endParaRPr lang="en-US"/>
          </a:p>
        </p:txBody>
      </p:sp>
    </p:spTree>
    <p:extLst>
      <p:ext uri="{BB962C8B-B14F-4D97-AF65-F5344CB8AC3E}">
        <p14:creationId xmlns:p14="http://schemas.microsoft.com/office/powerpoint/2010/main" val="208698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C571A-06C1-4CBD-B228-E4D87B9F5730}" type="slidenum">
              <a:rPr lang="en-US" smtClean="0"/>
              <a:t>7</a:t>
            </a:fld>
            <a:endParaRPr lang="en-US"/>
          </a:p>
        </p:txBody>
      </p:sp>
    </p:spTree>
    <p:extLst>
      <p:ext uri="{BB962C8B-B14F-4D97-AF65-F5344CB8AC3E}">
        <p14:creationId xmlns:p14="http://schemas.microsoft.com/office/powerpoint/2010/main" val="208698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C571A-06C1-4CBD-B228-E4D87B9F5730}" type="slidenum">
              <a:rPr lang="en-US" smtClean="0"/>
              <a:t>8</a:t>
            </a:fld>
            <a:endParaRPr lang="en-US"/>
          </a:p>
        </p:txBody>
      </p:sp>
    </p:spTree>
    <p:extLst>
      <p:ext uri="{BB962C8B-B14F-4D97-AF65-F5344CB8AC3E}">
        <p14:creationId xmlns:p14="http://schemas.microsoft.com/office/powerpoint/2010/main" val="208698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C571A-06C1-4CBD-B228-E4D87B9F5730}" type="slidenum">
              <a:rPr lang="en-US" smtClean="0"/>
              <a:t>9</a:t>
            </a:fld>
            <a:endParaRPr lang="en-US"/>
          </a:p>
        </p:txBody>
      </p:sp>
    </p:spTree>
    <p:extLst>
      <p:ext uri="{BB962C8B-B14F-4D97-AF65-F5344CB8AC3E}">
        <p14:creationId xmlns:p14="http://schemas.microsoft.com/office/powerpoint/2010/main" val="208698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C571A-06C1-4CBD-B228-E4D87B9F5730}" type="slidenum">
              <a:rPr lang="en-US" smtClean="0"/>
              <a:t>10</a:t>
            </a:fld>
            <a:endParaRPr lang="en-US"/>
          </a:p>
        </p:txBody>
      </p:sp>
    </p:spTree>
    <p:extLst>
      <p:ext uri="{BB962C8B-B14F-4D97-AF65-F5344CB8AC3E}">
        <p14:creationId xmlns:p14="http://schemas.microsoft.com/office/powerpoint/2010/main" val="208698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C571A-06C1-4CBD-B228-E4D87B9F5730}" type="slidenum">
              <a:rPr lang="en-US" smtClean="0"/>
              <a:t>11</a:t>
            </a:fld>
            <a:endParaRPr lang="en-US"/>
          </a:p>
        </p:txBody>
      </p:sp>
    </p:spTree>
    <p:extLst>
      <p:ext uri="{BB962C8B-B14F-4D97-AF65-F5344CB8AC3E}">
        <p14:creationId xmlns:p14="http://schemas.microsoft.com/office/powerpoint/2010/main" val="208698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C571A-06C1-4CBD-B228-E4D87B9F5730}" type="slidenum">
              <a:rPr lang="en-US" smtClean="0"/>
              <a:t>12</a:t>
            </a:fld>
            <a:endParaRPr lang="en-US"/>
          </a:p>
        </p:txBody>
      </p:sp>
    </p:spTree>
    <p:extLst>
      <p:ext uri="{BB962C8B-B14F-4D97-AF65-F5344CB8AC3E}">
        <p14:creationId xmlns:p14="http://schemas.microsoft.com/office/powerpoint/2010/main" val="208698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765411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538571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50047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047507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28621071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1073994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FE61F-5537-4922-B349-5390A7CECBDB}"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8903182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FE61F-5537-4922-B349-5390A7CECBDB}"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4126714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FE61F-5537-4922-B349-5390A7CECBDB}"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2316880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1178933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FE61F-5537-4922-B349-5390A7CECBDB}" type="datetimeFigureOut">
              <a:rPr lang="en-US" smtClean="0"/>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8A846-875A-4FAC-BC33-BA1333EC1BAC}" type="slidenum">
              <a:rPr lang="en-US" smtClean="0"/>
              <a:t>‹#›</a:t>
            </a:fld>
            <a:endParaRPr lang="en-US"/>
          </a:p>
        </p:txBody>
      </p:sp>
    </p:spTree>
    <p:extLst>
      <p:ext uri="{BB962C8B-B14F-4D97-AF65-F5344CB8AC3E}">
        <p14:creationId xmlns:p14="http://schemas.microsoft.com/office/powerpoint/2010/main" val="143303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762000"/>
            <a:ext cx="8686800" cy="3339376"/>
          </a:xfrm>
          <a:prstGeom prst="rect">
            <a:avLst/>
          </a:prstGeom>
          <a:noFill/>
        </p:spPr>
        <p:txBody>
          <a:bodyPr wrap="square" rtlCol="0">
            <a:spAutoFit/>
          </a:bodyPr>
          <a:lstStyle/>
          <a:p>
            <a:pPr algn="ctr"/>
            <a:r>
              <a:rPr lang="en-US" sz="9600" b="1" dirty="0" smtClean="0">
                <a:solidFill>
                  <a:srgbClr val="655E39"/>
                </a:solidFill>
                <a:effectLst>
                  <a:outerShdw blurRad="50800" dist="38100" dir="2700000" algn="tl" rotWithShape="0">
                    <a:prstClr val="black">
                      <a:alpha val="40000"/>
                    </a:prstClr>
                  </a:outerShdw>
                </a:effectLst>
                <a:latin typeface="Times New Roman" pitchFamily="18" charset="0"/>
                <a:cs typeface="Times New Roman" pitchFamily="18" charset="0"/>
              </a:rPr>
              <a:t>HISTORY OF</a:t>
            </a:r>
          </a:p>
          <a:p>
            <a:pPr algn="ctr"/>
            <a:r>
              <a:rPr lang="en-US" sz="11500" b="1" dirty="0" smtClean="0">
                <a:effectLst>
                  <a:outerShdw blurRad="50800" dist="38100" dir="2700000" algn="tl" rotWithShape="0">
                    <a:prstClr val="black">
                      <a:alpha val="40000"/>
                    </a:prstClr>
                  </a:outerShdw>
                </a:effectLst>
                <a:latin typeface="Times New Roman" pitchFamily="18" charset="0"/>
                <a:cs typeface="Times New Roman" pitchFamily="18" charset="0"/>
              </a:rPr>
              <a:t>REVIVALS</a:t>
            </a:r>
            <a:endParaRPr lang="en-US" sz="11500" b="1"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5" name="TextBox 4"/>
          <p:cNvSpPr txBox="1"/>
          <p:nvPr/>
        </p:nvSpPr>
        <p:spPr>
          <a:xfrm>
            <a:off x="228600" y="4951274"/>
            <a:ext cx="8610600" cy="1754326"/>
          </a:xfrm>
          <a:prstGeom prst="rect">
            <a:avLst/>
          </a:prstGeom>
          <a:noFill/>
        </p:spPr>
        <p:txBody>
          <a:bodyPr wrap="square" rtlCol="0">
            <a:spAutoFit/>
          </a:bodyPr>
          <a:lstStyle/>
          <a:p>
            <a:pPr algn="r"/>
            <a:r>
              <a:rPr lang="en-US" sz="5400" dirty="0" smtClean="0">
                <a:effectLst>
                  <a:outerShdw blurRad="50800" dist="38100" dir="2700000" algn="tl" rotWithShape="0">
                    <a:prstClr val="black">
                      <a:alpha val="40000"/>
                    </a:prstClr>
                  </a:outerShdw>
                </a:effectLst>
                <a:latin typeface="Times New Roman" pitchFamily="18" charset="0"/>
                <a:cs typeface="Times New Roman" pitchFamily="18" charset="0"/>
              </a:rPr>
              <a:t>By Charles Owiredu, PhD </a:t>
            </a:r>
            <a:r>
              <a:rPr lang="en-US" sz="5400" i="1" dirty="0" smtClean="0">
                <a:effectLst>
                  <a:outerShdw blurRad="50800" dist="38100" dir="2700000" algn="tl" rotWithShape="0">
                    <a:prstClr val="black">
                      <a:alpha val="40000"/>
                    </a:prstClr>
                  </a:outerShdw>
                </a:effectLst>
                <a:latin typeface="Times New Roman" pitchFamily="18" charset="0"/>
                <a:cs typeface="Times New Roman" pitchFamily="18" charset="0"/>
              </a:rPr>
              <a:t>(Durham)</a:t>
            </a:r>
            <a:endParaRPr lang="en-US" sz="5400"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6" name="TextBox 5"/>
          <p:cNvSpPr txBox="1"/>
          <p:nvPr/>
        </p:nvSpPr>
        <p:spPr>
          <a:xfrm>
            <a:off x="533400" y="0"/>
            <a:ext cx="8458200" cy="646331"/>
          </a:xfrm>
          <a:prstGeom prst="rect">
            <a:avLst/>
          </a:prstGeom>
          <a:noFill/>
        </p:spPr>
        <p:txBody>
          <a:bodyPr wrap="square" rtlCol="0">
            <a:spAutoFit/>
          </a:bodyPr>
          <a:lstStyle/>
          <a:p>
            <a:pPr algn="r"/>
            <a:r>
              <a:rPr lang="en-US" sz="3600" dirty="0" smtClean="0">
                <a:solidFill>
                  <a:srgbClr val="006666"/>
                </a:solidFill>
                <a:effectLst>
                  <a:outerShdw blurRad="50800" dist="38100" dir="2700000" algn="tl" rotWithShape="0">
                    <a:prstClr val="black">
                      <a:alpha val="40000"/>
                    </a:prstClr>
                  </a:outerShdw>
                </a:effectLst>
                <a:latin typeface="Times New Roman" pitchFamily="18" charset="0"/>
                <a:cs typeface="Times New Roman" pitchFamily="18" charset="0"/>
              </a:rPr>
              <a:t>Daniel Institute, MA Sacred Ministry</a:t>
            </a:r>
            <a:endParaRPr lang="en-US" sz="3600" dirty="0">
              <a:solidFill>
                <a:srgbClr val="006666"/>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2220020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2"/>
            </a:pPr>
            <a:r>
              <a:rPr lang="en-US" sz="3600" b="1" dirty="0">
                <a:solidFill>
                  <a:schemeClr val="bg1"/>
                </a:solidFill>
                <a:latin typeface="Bahnschrift" pitchFamily="34" charset="0"/>
              </a:rPr>
              <a:t>Renewals in the Old Testament and the New Testament</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400" b="1" dirty="0" smtClean="0">
                <a:solidFill>
                  <a:srgbClr val="C00000"/>
                </a:solidFill>
                <a:latin typeface="Bahnschrift" pitchFamily="34" charset="0"/>
              </a:rPr>
              <a:t>Jerusalem Revival (Neh. 7:73-8:12) – About 440 B.C.</a:t>
            </a:r>
          </a:p>
          <a:p>
            <a:r>
              <a:rPr lang="en-US" sz="3400" dirty="0" smtClean="0">
                <a:latin typeface="Bahnschrift" pitchFamily="34" charset="0"/>
              </a:rPr>
              <a:t>Ezra read the Torah – It was in the month Tishri (September-October), i.e. the 7</a:t>
            </a:r>
            <a:r>
              <a:rPr lang="en-US" sz="3400" baseline="30000" dirty="0" smtClean="0">
                <a:latin typeface="Bahnschrift" pitchFamily="34" charset="0"/>
              </a:rPr>
              <a:t>th</a:t>
            </a:r>
            <a:r>
              <a:rPr lang="en-US" sz="3400" dirty="0" smtClean="0">
                <a:latin typeface="Bahnschrift" pitchFamily="34" charset="0"/>
              </a:rPr>
              <a:t> month of the Jewish calendar. He read from 6am to 12 noon in the hot sun of the Middle East. The people did not get tired; neither did they complain because it was a revival. They cried. They repented. They were forgiven and they rejoiced. </a:t>
            </a:r>
          </a:p>
        </p:txBody>
      </p:sp>
    </p:spTree>
    <p:extLst>
      <p:ext uri="{BB962C8B-B14F-4D97-AF65-F5344CB8AC3E}">
        <p14:creationId xmlns:p14="http://schemas.microsoft.com/office/powerpoint/2010/main" val="1379041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2"/>
            </a:pPr>
            <a:r>
              <a:rPr lang="en-US" sz="3600" b="1" dirty="0">
                <a:solidFill>
                  <a:schemeClr val="bg1"/>
                </a:solidFill>
                <a:latin typeface="Bahnschrift" pitchFamily="34" charset="0"/>
              </a:rPr>
              <a:t>Renewals in the Old Testament and the New Testament</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4000" b="1" dirty="0" smtClean="0">
                <a:solidFill>
                  <a:srgbClr val="C00000"/>
                </a:solidFill>
                <a:latin typeface="Bahnschrift" pitchFamily="34" charset="0"/>
              </a:rPr>
              <a:t>King Josiah’s paradigm (2Kin. 22)</a:t>
            </a:r>
          </a:p>
          <a:p>
            <a:pPr marL="0" indent="0">
              <a:buNone/>
            </a:pPr>
            <a:r>
              <a:rPr lang="en-US" sz="4000" dirty="0" smtClean="0">
                <a:latin typeface="Bahnschrift" pitchFamily="34" charset="0"/>
              </a:rPr>
              <a:t>The principles are:</a:t>
            </a:r>
          </a:p>
          <a:p>
            <a:r>
              <a:rPr lang="en-US" sz="4000" dirty="0" smtClean="0">
                <a:latin typeface="Bahnschrift" pitchFamily="34" charset="0"/>
              </a:rPr>
              <a:t>A discovery of who we are.</a:t>
            </a:r>
          </a:p>
          <a:p>
            <a:r>
              <a:rPr lang="en-US" sz="4000" dirty="0" smtClean="0">
                <a:latin typeface="Bahnschrift" pitchFamily="34" charset="0"/>
              </a:rPr>
              <a:t>Small group prayer</a:t>
            </a:r>
          </a:p>
          <a:p>
            <a:r>
              <a:rPr lang="en-US" sz="4000" dirty="0" smtClean="0">
                <a:latin typeface="Bahnschrift" pitchFamily="34" charset="0"/>
              </a:rPr>
              <a:t>A commitment to Bible Study.</a:t>
            </a:r>
          </a:p>
          <a:p>
            <a:r>
              <a:rPr lang="en-US" sz="4000" dirty="0" smtClean="0">
                <a:latin typeface="Bahnschrift" pitchFamily="34" charset="0"/>
              </a:rPr>
              <a:t>A commitment to pious living</a:t>
            </a:r>
          </a:p>
        </p:txBody>
      </p:sp>
    </p:spTree>
    <p:extLst>
      <p:ext uri="{BB962C8B-B14F-4D97-AF65-F5344CB8AC3E}">
        <p14:creationId xmlns:p14="http://schemas.microsoft.com/office/powerpoint/2010/main" val="10164154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2"/>
            </a:pPr>
            <a:r>
              <a:rPr lang="en-US" sz="3600" b="1" dirty="0">
                <a:solidFill>
                  <a:schemeClr val="bg1"/>
                </a:solidFill>
                <a:latin typeface="Bahnschrift" pitchFamily="34" charset="0"/>
              </a:rPr>
              <a:t>Renewals in the Old Testament and the New Testament</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600" b="1" u="sng" dirty="0">
                <a:latin typeface="Bahnschrift" pitchFamily="34" charset="0"/>
              </a:rPr>
              <a:t>Renewals in the New Testament</a:t>
            </a:r>
          </a:p>
          <a:p>
            <a:pPr marL="0" indent="0">
              <a:buNone/>
            </a:pPr>
            <a:r>
              <a:rPr lang="en-US" sz="3600" dirty="0">
                <a:latin typeface="Bahnschrift" pitchFamily="34" charset="0"/>
              </a:rPr>
              <a:t>Examples of Revivals in the New Testament (100 year-period): There were revivals under:</a:t>
            </a:r>
          </a:p>
          <a:p>
            <a:pPr marL="742950" indent="-742950">
              <a:buFont typeface="+mj-lt"/>
              <a:buAutoNum type="arabicPeriod"/>
            </a:pPr>
            <a:r>
              <a:rPr lang="en-US" sz="3600" dirty="0" smtClean="0">
                <a:latin typeface="Bahnschrift" pitchFamily="34" charset="0"/>
              </a:rPr>
              <a:t>John </a:t>
            </a:r>
            <a:r>
              <a:rPr lang="en-US" sz="3600" dirty="0">
                <a:latin typeface="Bahnschrift" pitchFamily="34" charset="0"/>
              </a:rPr>
              <a:t>the Baptist </a:t>
            </a:r>
            <a:r>
              <a:rPr lang="en-US" sz="3600" b="1" dirty="0" smtClean="0">
                <a:solidFill>
                  <a:srgbClr val="0070C0"/>
                </a:solidFill>
                <a:latin typeface="Bahnschrift" pitchFamily="34" charset="0"/>
              </a:rPr>
              <a:t>(Matt 3:1-14)</a:t>
            </a:r>
            <a:endParaRPr lang="en-US" sz="3600" b="1" dirty="0">
              <a:solidFill>
                <a:srgbClr val="0070C0"/>
              </a:solidFill>
              <a:latin typeface="Bahnschrift" pitchFamily="34" charset="0"/>
            </a:endParaRPr>
          </a:p>
          <a:p>
            <a:pPr marL="742950" indent="-742950">
              <a:buFont typeface="+mj-lt"/>
              <a:buAutoNum type="arabicPeriod"/>
            </a:pPr>
            <a:r>
              <a:rPr lang="en-US" sz="3600" dirty="0" smtClean="0">
                <a:latin typeface="Bahnschrift" pitchFamily="34" charset="0"/>
              </a:rPr>
              <a:t>Pentecost </a:t>
            </a:r>
            <a:r>
              <a:rPr lang="en-US" sz="3600" b="1" dirty="0">
                <a:solidFill>
                  <a:srgbClr val="0070C0"/>
                </a:solidFill>
                <a:latin typeface="Bahnschrift" pitchFamily="34" charset="0"/>
              </a:rPr>
              <a:t>(Acts 2)</a:t>
            </a:r>
          </a:p>
          <a:p>
            <a:pPr marL="742950" indent="-742950">
              <a:buFont typeface="+mj-lt"/>
              <a:buAutoNum type="arabicPeriod"/>
            </a:pPr>
            <a:r>
              <a:rPr lang="en-US" sz="3600" dirty="0" smtClean="0">
                <a:latin typeface="Bahnschrift" pitchFamily="34" charset="0"/>
              </a:rPr>
              <a:t>Revival </a:t>
            </a:r>
            <a:r>
              <a:rPr lang="en-US" sz="3600" dirty="0">
                <a:latin typeface="Bahnschrift" pitchFamily="34" charset="0"/>
              </a:rPr>
              <a:t>can fade </a:t>
            </a:r>
            <a:r>
              <a:rPr lang="en-US" sz="3600" b="1" dirty="0">
                <a:solidFill>
                  <a:srgbClr val="0070C0"/>
                </a:solidFill>
                <a:latin typeface="Bahnschrift" pitchFamily="34" charset="0"/>
              </a:rPr>
              <a:t>(Rev 2-3). </a:t>
            </a:r>
            <a:r>
              <a:rPr lang="en-US" sz="3600" dirty="0">
                <a:latin typeface="Bahnschrift" pitchFamily="34" charset="0"/>
              </a:rPr>
              <a:t>When Christians lose their first love. See the </a:t>
            </a:r>
            <a:r>
              <a:rPr lang="en-US" sz="3600" dirty="0" err="1">
                <a:latin typeface="Bahnschrift" pitchFamily="34" charset="0"/>
              </a:rPr>
              <a:t>Laodicean</a:t>
            </a:r>
            <a:r>
              <a:rPr lang="en-US" sz="3600" dirty="0">
                <a:latin typeface="Bahnschrift" pitchFamily="34" charset="0"/>
              </a:rPr>
              <a:t> church. </a:t>
            </a:r>
          </a:p>
        </p:txBody>
      </p:sp>
    </p:spTree>
    <p:extLst>
      <p:ext uri="{BB962C8B-B14F-4D97-AF65-F5344CB8AC3E}">
        <p14:creationId xmlns:p14="http://schemas.microsoft.com/office/powerpoint/2010/main" val="40179291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39138"/>
            <a:ext cx="4514850" cy="1143000"/>
          </a:xfrm>
        </p:spPr>
        <p:txBody>
          <a:bodyPr>
            <a:normAutofit fontScale="90000"/>
          </a:bodyPr>
          <a:lstStyle/>
          <a:p>
            <a:r>
              <a:rPr lang="en-US" dirty="0" smtClean="0">
                <a:solidFill>
                  <a:schemeClr val="bg1"/>
                </a:solidFill>
                <a:latin typeface="Arial" pitchFamily="34" charset="0"/>
                <a:cs typeface="Arial" pitchFamily="34" charset="0"/>
              </a:rPr>
              <a:t>Images from the Asbury Revival</a:t>
            </a:r>
            <a:endParaRPr lang="en-US" dirty="0">
              <a:solidFill>
                <a:schemeClr val="bg1"/>
              </a:solidFill>
              <a:latin typeface="Arial"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4514850"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Asbury Revival – Messiah Missions Internat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570" y="3363277"/>
            <a:ext cx="4565968" cy="34947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4" name="Picture 6" descr="What Can a Revival Look Like? - BEAUTIFUL FEETBEAUTIFUL FEET"/>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689349" y="76200"/>
            <a:ext cx="4378451" cy="31089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613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5779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pPr marL="0" indent="0" algn="ctr">
              <a:buNone/>
            </a:pPr>
            <a:r>
              <a:rPr lang="en-US" sz="4800" b="1" dirty="0" smtClean="0">
                <a:solidFill>
                  <a:schemeClr val="bg1"/>
                </a:solidFill>
                <a:latin typeface="Verdana" pitchFamily="34" charset="0"/>
                <a:ea typeface="Verdana" pitchFamily="34" charset="0"/>
              </a:rPr>
              <a:t>Revive </a:t>
            </a:r>
            <a:r>
              <a:rPr lang="en-US" sz="4800" b="1" dirty="0">
                <a:solidFill>
                  <a:schemeClr val="bg1"/>
                </a:solidFill>
                <a:latin typeface="Verdana" pitchFamily="34" charset="0"/>
                <a:ea typeface="Verdana" pitchFamily="34" charset="0"/>
              </a:rPr>
              <a:t>Us </a:t>
            </a:r>
            <a:r>
              <a:rPr lang="en-US" sz="4800" b="1" dirty="0" smtClean="0">
                <a:solidFill>
                  <a:schemeClr val="bg1"/>
                </a:solidFill>
                <a:latin typeface="Verdana" pitchFamily="34" charset="0"/>
                <a:ea typeface="Verdana" pitchFamily="34" charset="0"/>
              </a:rPr>
              <a:t>Again</a:t>
            </a:r>
            <a:endParaRPr lang="en-US" sz="4800" b="1" dirty="0">
              <a:solidFill>
                <a:schemeClr val="bg1"/>
              </a:solidFill>
              <a:latin typeface="Verdana" pitchFamily="34" charset="0"/>
              <a:ea typeface="Verdana" pitchFamily="34" charset="0"/>
            </a:endParaRPr>
          </a:p>
        </p:txBody>
      </p:sp>
      <p:sp>
        <p:nvSpPr>
          <p:cNvPr id="6" name="Title 1"/>
          <p:cNvSpPr txBox="1">
            <a:spLocks/>
          </p:cNvSpPr>
          <p:nvPr/>
        </p:nvSpPr>
        <p:spPr>
          <a:xfrm>
            <a:off x="609600" y="0"/>
            <a:ext cx="7924800" cy="1676400"/>
          </a:xfrm>
          <a:prstGeom prst="homePlate">
            <a:avLst/>
          </a:prstGeom>
          <a:blipFill>
            <a:blip r:embed="rId3"/>
            <a:srcRect/>
            <a:stretch>
              <a:fillRect b="-10294"/>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Bahnschrift" pitchFamily="34" charset="0"/>
              </a:rPr>
              <a:t>REVIVAL SONG 2</a:t>
            </a:r>
            <a:endParaRPr lang="en-US" sz="4800" b="1" dirty="0">
              <a:solidFill>
                <a:schemeClr val="bg1"/>
              </a:solidFill>
              <a:latin typeface="Bahnschrift" pitchFamily="34" charset="0"/>
            </a:endParaRPr>
          </a:p>
        </p:txBody>
      </p:sp>
    </p:spTree>
    <p:extLst>
      <p:ext uri="{BB962C8B-B14F-4D97-AF65-F5344CB8AC3E}">
        <p14:creationId xmlns:p14="http://schemas.microsoft.com/office/powerpoint/2010/main" val="2547667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676400"/>
          </a:xfrm>
          <a:prstGeom prst="homePlate">
            <a:avLst/>
          </a:prstGeom>
          <a:blipFill>
            <a:blip r:embed="rId3"/>
            <a:srcRect/>
            <a:stretch>
              <a:fillRect b="-10294"/>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4800" b="1" dirty="0" smtClean="0">
                <a:solidFill>
                  <a:schemeClr val="bg1"/>
                </a:solidFill>
                <a:latin typeface="Bahnschrift" pitchFamily="34" charset="0"/>
              </a:rPr>
              <a:t>REVIVAL SONG 1</a:t>
            </a:r>
            <a:endParaRPr lang="en-US" sz="4800" b="1" dirty="0">
              <a:solidFill>
                <a:schemeClr val="bg1"/>
              </a:solidFill>
              <a:latin typeface="Bahnschrift" pitchFamily="34" charset="0"/>
            </a:endParaRPr>
          </a:p>
        </p:txBody>
      </p:sp>
      <p:sp>
        <p:nvSpPr>
          <p:cNvPr id="3" name="Content Placeholder 2"/>
          <p:cNvSpPr>
            <a:spLocks noGrp="1"/>
          </p:cNvSpPr>
          <p:nvPr>
            <p:ph idx="1"/>
          </p:nvPr>
        </p:nvSpPr>
        <p:spPr>
          <a:xfrm>
            <a:off x="457200" y="2209800"/>
            <a:ext cx="8229600" cy="4221163"/>
          </a:xfrm>
        </p:spPr>
        <p:txBody>
          <a:bodyPr>
            <a:normAutofit/>
          </a:bodyPr>
          <a:lstStyle/>
          <a:p>
            <a:pPr marL="0" indent="0" algn="ctr">
              <a:buNone/>
            </a:pPr>
            <a:r>
              <a:rPr lang="en-US" sz="4800" b="1" dirty="0">
                <a:solidFill>
                  <a:schemeClr val="bg1"/>
                </a:solidFill>
                <a:latin typeface="Verdana" pitchFamily="34" charset="0"/>
                <a:ea typeface="Verdana" pitchFamily="34" charset="0"/>
                <a:cs typeface="Tahoma" pitchFamily="34" charset="0"/>
              </a:rPr>
              <a:t>There’s A Sweet </a:t>
            </a:r>
            <a:r>
              <a:rPr lang="en-US" sz="4800" b="1" dirty="0" smtClean="0">
                <a:solidFill>
                  <a:schemeClr val="bg1"/>
                </a:solidFill>
                <a:latin typeface="Verdana" pitchFamily="34" charset="0"/>
                <a:ea typeface="Verdana" pitchFamily="34" charset="0"/>
                <a:cs typeface="Tahoma" pitchFamily="34" charset="0"/>
              </a:rPr>
              <a:t>Spirit</a:t>
            </a:r>
            <a:endParaRPr lang="en-US" sz="4800" b="1" dirty="0">
              <a:solidFill>
                <a:schemeClr val="bg1"/>
              </a:solidFill>
              <a:latin typeface="Verdana" pitchFamily="34" charset="0"/>
              <a:ea typeface="Verdana" pitchFamily="34" charset="0"/>
              <a:cs typeface="Tahoma" pitchFamily="34" charset="0"/>
            </a:endParaRPr>
          </a:p>
        </p:txBody>
      </p:sp>
    </p:spTree>
    <p:extLst>
      <p:ext uri="{BB962C8B-B14F-4D97-AF65-F5344CB8AC3E}">
        <p14:creationId xmlns:p14="http://schemas.microsoft.com/office/powerpoint/2010/main" val="2028315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0"/>
          </a:xfrm>
          <a:prstGeom prst="rect">
            <a:avLst/>
          </a:prstGeom>
          <a:blipFill>
            <a:blip r:embed="rId2"/>
            <a:srcRect/>
            <a:stretch>
              <a:fillRect b="-8696"/>
            </a:stretch>
          </a:blipFill>
        </p:spPr>
        <p:txBody>
          <a:bodyPr>
            <a:noAutofit/>
          </a:bodyPr>
          <a:lstStyle/>
          <a:p>
            <a:pPr algn="l"/>
            <a:r>
              <a:rPr lang="en-US" sz="8800" b="1" dirty="0" smtClean="0">
                <a:solidFill>
                  <a:schemeClr val="bg1"/>
                </a:solidFill>
                <a:latin typeface="Bahnschrift" pitchFamily="34" charset="0"/>
              </a:rPr>
              <a:t> 				  LECTURE </a:t>
            </a:r>
            <a:br>
              <a:rPr lang="en-US" sz="8800" b="1" dirty="0" smtClean="0">
                <a:solidFill>
                  <a:schemeClr val="bg1"/>
                </a:solidFill>
                <a:latin typeface="Bahnschrift" pitchFamily="34" charset="0"/>
              </a:rPr>
            </a:br>
            <a:r>
              <a:rPr lang="en-US" sz="8800" b="1" dirty="0" smtClean="0">
                <a:solidFill>
                  <a:schemeClr val="bg1"/>
                </a:solidFill>
                <a:latin typeface="Bahnschrift" pitchFamily="34" charset="0"/>
              </a:rPr>
              <a:t>                      </a:t>
            </a:r>
            <a:r>
              <a:rPr lang="en-US" sz="13800" b="1" dirty="0" smtClean="0">
                <a:solidFill>
                  <a:schemeClr val="bg1"/>
                </a:solidFill>
                <a:latin typeface="Bahnschrift" pitchFamily="34" charset="0"/>
              </a:rPr>
              <a:t>2</a:t>
            </a:r>
            <a:endParaRPr lang="en-US" sz="16600" b="1" dirty="0">
              <a:solidFill>
                <a:schemeClr val="bg1"/>
              </a:solidFill>
              <a:latin typeface="Bahnschrift" pitchFamily="34" charset="0"/>
            </a:endParaRPr>
          </a:p>
        </p:txBody>
      </p:sp>
      <p:pic>
        <p:nvPicPr>
          <p:cNvPr id="8194" name="Picture 2" descr="Testament Wallpaper posted by Michelle Simp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856296"/>
            <a:ext cx="4693920" cy="35937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480" y="4419600"/>
            <a:ext cx="9144000" cy="25146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200" b="1" dirty="0" smtClean="0">
                <a:solidFill>
                  <a:srgbClr val="006666"/>
                </a:solidFill>
                <a:latin typeface="Bahnschrift" pitchFamily="34" charset="0"/>
              </a:rPr>
              <a:t>Renewals in the Old Testament and the New Testament</a:t>
            </a:r>
            <a:endParaRPr lang="en-US" sz="5200" b="1" dirty="0">
              <a:solidFill>
                <a:srgbClr val="006666"/>
              </a:solidFill>
              <a:latin typeface="Bahnschrift" pitchFamily="34" charset="0"/>
            </a:endParaRPr>
          </a:p>
        </p:txBody>
      </p:sp>
    </p:spTree>
    <p:extLst>
      <p:ext uri="{BB962C8B-B14F-4D97-AF65-F5344CB8AC3E}">
        <p14:creationId xmlns:p14="http://schemas.microsoft.com/office/powerpoint/2010/main" val="968143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2"/>
            </a:pPr>
            <a:r>
              <a:rPr lang="en-US" sz="3600" b="1" dirty="0">
                <a:solidFill>
                  <a:schemeClr val="bg1"/>
                </a:solidFill>
                <a:latin typeface="Bahnschrift" pitchFamily="34" charset="0"/>
              </a:rPr>
              <a:t>Renewals in the Old Testament and the New Testament</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dirty="0" smtClean="0">
                <a:latin typeface="Bahnschrift" pitchFamily="34" charset="0"/>
              </a:rPr>
              <a:t>Within </a:t>
            </a:r>
            <a:r>
              <a:rPr lang="en-US" dirty="0">
                <a:latin typeface="Bahnschrift" pitchFamily="34" charset="0"/>
              </a:rPr>
              <a:t>Christian studies the concept of revival is derived from biblical narratives of national decline and restoration during the history of the Israelites. In particular, narrative accounts of the Kingdoms of Israel and Judah </a:t>
            </a:r>
            <a:r>
              <a:rPr lang="en-US" dirty="0" err="1">
                <a:latin typeface="Bahnschrift" pitchFamily="34" charset="0"/>
              </a:rPr>
              <a:t>emphasise</a:t>
            </a:r>
            <a:r>
              <a:rPr lang="en-US" dirty="0">
                <a:latin typeface="Bahnschrift" pitchFamily="34" charset="0"/>
              </a:rPr>
              <a:t> periods of national decline and revival associated with the rule of various wicked or righteous kings, respectively.  Josiah is notable within this biblical narrative as a figure who reinstituted temple worship of Yahweh while destroying pagan worship.</a:t>
            </a:r>
          </a:p>
        </p:txBody>
      </p:sp>
    </p:spTree>
    <p:extLst>
      <p:ext uri="{BB962C8B-B14F-4D97-AF65-F5344CB8AC3E}">
        <p14:creationId xmlns:p14="http://schemas.microsoft.com/office/powerpoint/2010/main" val="2300492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2"/>
            </a:pPr>
            <a:r>
              <a:rPr lang="en-US" sz="3600" b="1" dirty="0">
                <a:solidFill>
                  <a:schemeClr val="bg1"/>
                </a:solidFill>
                <a:latin typeface="Bahnschrift" pitchFamily="34" charset="0"/>
              </a:rPr>
              <a:t>Renewals in the Old Testament and the New Testament</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500" b="1" u="sng" dirty="0">
                <a:latin typeface="Bahnschrift" pitchFamily="34" charset="0"/>
              </a:rPr>
              <a:t>Renewals in the Old Testament</a:t>
            </a:r>
          </a:p>
          <a:p>
            <a:pPr marL="0" indent="0">
              <a:buNone/>
            </a:pPr>
            <a:r>
              <a:rPr lang="en-US" sz="3500" dirty="0">
                <a:latin typeface="Bahnschrift" pitchFamily="34" charset="0"/>
              </a:rPr>
              <a:t>Examples of Revivals in the Old Testament (1000 year-period): There were revivals under:</a:t>
            </a:r>
          </a:p>
          <a:p>
            <a:pPr marL="514350" indent="-514350">
              <a:buFont typeface="+mj-lt"/>
              <a:buAutoNum type="arabicPeriod"/>
            </a:pPr>
            <a:r>
              <a:rPr lang="en-US" sz="3500" dirty="0" smtClean="0">
                <a:latin typeface="Bahnschrift" pitchFamily="34" charset="0"/>
              </a:rPr>
              <a:t>Jacob </a:t>
            </a:r>
            <a:r>
              <a:rPr lang="en-US" sz="3500" dirty="0">
                <a:latin typeface="Bahnschrift" pitchFamily="34" charset="0"/>
              </a:rPr>
              <a:t>in </a:t>
            </a:r>
            <a:r>
              <a:rPr lang="en-US" sz="3500" b="1" dirty="0">
                <a:solidFill>
                  <a:srgbClr val="0070C0"/>
                </a:solidFill>
                <a:latin typeface="Bahnschrift" pitchFamily="34" charset="0"/>
              </a:rPr>
              <a:t>Gen 35:1-15</a:t>
            </a:r>
          </a:p>
          <a:p>
            <a:pPr marL="514350" indent="-514350">
              <a:buFont typeface="+mj-lt"/>
              <a:buAutoNum type="arabicPeriod"/>
            </a:pPr>
            <a:r>
              <a:rPr lang="en-US" sz="3500" dirty="0" smtClean="0">
                <a:latin typeface="Bahnschrift" pitchFamily="34" charset="0"/>
              </a:rPr>
              <a:t>Moses </a:t>
            </a:r>
            <a:r>
              <a:rPr lang="en-US" sz="3500" dirty="0">
                <a:latin typeface="Bahnschrift" pitchFamily="34" charset="0"/>
              </a:rPr>
              <a:t>in </a:t>
            </a:r>
            <a:r>
              <a:rPr lang="en-US" sz="3500" b="1" dirty="0" err="1">
                <a:solidFill>
                  <a:srgbClr val="0070C0"/>
                </a:solidFill>
                <a:latin typeface="Bahnschrift" pitchFamily="34" charset="0"/>
              </a:rPr>
              <a:t>Exod</a:t>
            </a:r>
            <a:r>
              <a:rPr lang="en-US" sz="3500" b="1" dirty="0">
                <a:solidFill>
                  <a:srgbClr val="0070C0"/>
                </a:solidFill>
                <a:latin typeface="Bahnschrift" pitchFamily="34" charset="0"/>
              </a:rPr>
              <a:t> 32:1-34:7</a:t>
            </a:r>
          </a:p>
          <a:p>
            <a:pPr marL="514350" indent="-514350">
              <a:buFont typeface="+mj-lt"/>
              <a:buAutoNum type="arabicPeriod"/>
            </a:pPr>
            <a:r>
              <a:rPr lang="en-US" sz="3500" dirty="0" smtClean="0">
                <a:latin typeface="Bahnschrift" pitchFamily="34" charset="0"/>
              </a:rPr>
              <a:t>Samuel </a:t>
            </a:r>
            <a:r>
              <a:rPr lang="en-US" sz="3500" dirty="0">
                <a:latin typeface="Bahnschrift" pitchFamily="34" charset="0"/>
              </a:rPr>
              <a:t>in </a:t>
            </a:r>
            <a:r>
              <a:rPr lang="en-US" sz="3500" b="1" dirty="0">
                <a:solidFill>
                  <a:srgbClr val="0070C0"/>
                </a:solidFill>
                <a:latin typeface="Bahnschrift" pitchFamily="34" charset="0"/>
              </a:rPr>
              <a:t>1 Sam 7:1-13</a:t>
            </a:r>
          </a:p>
          <a:p>
            <a:pPr marL="514350" indent="-514350">
              <a:buFont typeface="+mj-lt"/>
              <a:buAutoNum type="arabicPeriod"/>
            </a:pPr>
            <a:r>
              <a:rPr lang="en-US" sz="3500" dirty="0" smtClean="0">
                <a:latin typeface="Bahnschrift" pitchFamily="34" charset="0"/>
              </a:rPr>
              <a:t>Sons </a:t>
            </a:r>
            <a:r>
              <a:rPr lang="en-US" sz="3500" dirty="0">
                <a:latin typeface="Bahnschrift" pitchFamily="34" charset="0"/>
              </a:rPr>
              <a:t>of </a:t>
            </a:r>
            <a:r>
              <a:rPr lang="en-US" sz="3500" dirty="0" err="1">
                <a:latin typeface="Bahnschrift" pitchFamily="34" charset="0"/>
              </a:rPr>
              <a:t>Korah</a:t>
            </a:r>
            <a:r>
              <a:rPr lang="en-US" sz="3500" dirty="0">
                <a:latin typeface="Bahnschrift" pitchFamily="34" charset="0"/>
              </a:rPr>
              <a:t> in </a:t>
            </a:r>
            <a:r>
              <a:rPr lang="en-US" sz="3500" b="1" dirty="0">
                <a:solidFill>
                  <a:srgbClr val="0070C0"/>
                </a:solidFill>
                <a:latin typeface="Bahnschrift" pitchFamily="34" charset="0"/>
              </a:rPr>
              <a:t>Ps 85:1-13</a:t>
            </a:r>
          </a:p>
          <a:p>
            <a:pPr marL="514350" indent="-514350">
              <a:buFont typeface="+mj-lt"/>
              <a:buAutoNum type="arabicPeriod"/>
            </a:pPr>
            <a:r>
              <a:rPr lang="en-US" sz="3500" dirty="0" smtClean="0">
                <a:latin typeface="Bahnschrift" pitchFamily="34" charset="0"/>
              </a:rPr>
              <a:t>Elijah </a:t>
            </a:r>
            <a:r>
              <a:rPr lang="en-US" sz="3500" dirty="0">
                <a:latin typeface="Bahnschrift" pitchFamily="34" charset="0"/>
              </a:rPr>
              <a:t>in </a:t>
            </a:r>
            <a:r>
              <a:rPr lang="en-US" sz="3500" b="1" dirty="0">
                <a:solidFill>
                  <a:srgbClr val="0070C0"/>
                </a:solidFill>
                <a:latin typeface="Bahnschrift" pitchFamily="34" charset="0"/>
              </a:rPr>
              <a:t>1 </a:t>
            </a:r>
            <a:r>
              <a:rPr lang="en-US" sz="3500" b="1" dirty="0" err="1">
                <a:solidFill>
                  <a:srgbClr val="0070C0"/>
                </a:solidFill>
                <a:latin typeface="Bahnschrift" pitchFamily="34" charset="0"/>
              </a:rPr>
              <a:t>Kgs</a:t>
            </a:r>
            <a:r>
              <a:rPr lang="en-US" sz="3500" b="1" dirty="0">
                <a:solidFill>
                  <a:srgbClr val="0070C0"/>
                </a:solidFill>
                <a:latin typeface="Bahnschrift" pitchFamily="34" charset="0"/>
              </a:rPr>
              <a:t> </a:t>
            </a:r>
            <a:r>
              <a:rPr lang="en-US" sz="3500" b="1" dirty="0" smtClean="0">
                <a:solidFill>
                  <a:srgbClr val="0070C0"/>
                </a:solidFill>
                <a:latin typeface="Bahnschrift" pitchFamily="34" charset="0"/>
              </a:rPr>
              <a:t>18</a:t>
            </a:r>
            <a:endParaRPr lang="en-US" sz="3500" b="1" dirty="0">
              <a:solidFill>
                <a:srgbClr val="0070C0"/>
              </a:solidFill>
              <a:latin typeface="Bahnschrift" pitchFamily="34" charset="0"/>
            </a:endParaRPr>
          </a:p>
        </p:txBody>
      </p:sp>
    </p:spTree>
    <p:extLst>
      <p:ext uri="{BB962C8B-B14F-4D97-AF65-F5344CB8AC3E}">
        <p14:creationId xmlns:p14="http://schemas.microsoft.com/office/powerpoint/2010/main" val="33871621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2"/>
            </a:pPr>
            <a:r>
              <a:rPr lang="en-US" sz="3600" b="1" dirty="0">
                <a:solidFill>
                  <a:schemeClr val="bg1"/>
                </a:solidFill>
                <a:latin typeface="Bahnschrift" pitchFamily="34" charset="0"/>
              </a:rPr>
              <a:t>Renewals in the Old Testament and the New Testament</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500" b="1" u="sng" dirty="0">
                <a:latin typeface="Bahnschrift" pitchFamily="34" charset="0"/>
              </a:rPr>
              <a:t>Renewals in the Old Testament</a:t>
            </a:r>
          </a:p>
          <a:p>
            <a:pPr marL="514350" indent="-514350">
              <a:buFont typeface="+mj-lt"/>
              <a:buAutoNum type="arabicPeriod" startAt="6"/>
            </a:pPr>
            <a:r>
              <a:rPr lang="en-US" sz="3500" dirty="0" err="1" smtClean="0">
                <a:latin typeface="Bahnschrift" pitchFamily="34" charset="0"/>
              </a:rPr>
              <a:t>Asa</a:t>
            </a:r>
            <a:r>
              <a:rPr lang="en-US" sz="3500" dirty="0" smtClean="0">
                <a:latin typeface="Bahnschrift" pitchFamily="34" charset="0"/>
              </a:rPr>
              <a:t> </a:t>
            </a:r>
            <a:r>
              <a:rPr lang="en-US" sz="3500" dirty="0">
                <a:latin typeface="Bahnschrift" pitchFamily="34" charset="0"/>
              </a:rPr>
              <a:t>in </a:t>
            </a:r>
            <a:r>
              <a:rPr lang="en-US" sz="3500" b="1" dirty="0">
                <a:solidFill>
                  <a:srgbClr val="0070C0"/>
                </a:solidFill>
                <a:latin typeface="Bahnschrift" pitchFamily="34" charset="0"/>
              </a:rPr>
              <a:t>2 </a:t>
            </a:r>
            <a:r>
              <a:rPr lang="en-US" sz="3500" b="1" dirty="0" err="1">
                <a:solidFill>
                  <a:srgbClr val="0070C0"/>
                </a:solidFill>
                <a:latin typeface="Bahnschrift" pitchFamily="34" charset="0"/>
              </a:rPr>
              <a:t>Chr</a:t>
            </a:r>
            <a:r>
              <a:rPr lang="en-US" sz="3500" b="1" dirty="0">
                <a:solidFill>
                  <a:srgbClr val="0070C0"/>
                </a:solidFill>
                <a:latin typeface="Bahnschrift" pitchFamily="34" charset="0"/>
              </a:rPr>
              <a:t> 14-16</a:t>
            </a:r>
          </a:p>
          <a:p>
            <a:pPr marL="514350" indent="-514350">
              <a:buFont typeface="+mj-lt"/>
              <a:buAutoNum type="arabicPeriod" startAt="6"/>
            </a:pPr>
            <a:r>
              <a:rPr lang="en-US" sz="3500" dirty="0" smtClean="0">
                <a:latin typeface="Bahnschrift" pitchFamily="34" charset="0"/>
              </a:rPr>
              <a:t>Jehoshaphat </a:t>
            </a:r>
            <a:r>
              <a:rPr lang="en-US" sz="3500" dirty="0">
                <a:latin typeface="Bahnschrift" pitchFamily="34" charset="0"/>
              </a:rPr>
              <a:t>in </a:t>
            </a:r>
            <a:r>
              <a:rPr lang="en-US" sz="3500" b="1" dirty="0">
                <a:solidFill>
                  <a:srgbClr val="0070C0"/>
                </a:solidFill>
                <a:latin typeface="Bahnschrift" pitchFamily="34" charset="0"/>
              </a:rPr>
              <a:t>2 </a:t>
            </a:r>
            <a:r>
              <a:rPr lang="en-US" sz="3500" b="1" dirty="0" err="1">
                <a:solidFill>
                  <a:srgbClr val="0070C0"/>
                </a:solidFill>
                <a:latin typeface="Bahnschrift" pitchFamily="34" charset="0"/>
              </a:rPr>
              <a:t>Chr</a:t>
            </a:r>
            <a:r>
              <a:rPr lang="en-US" sz="3500" b="1" dirty="0">
                <a:solidFill>
                  <a:srgbClr val="0070C0"/>
                </a:solidFill>
                <a:latin typeface="Bahnschrift" pitchFamily="34" charset="0"/>
              </a:rPr>
              <a:t> 20</a:t>
            </a:r>
          </a:p>
          <a:p>
            <a:pPr marL="514350" indent="-514350">
              <a:buFont typeface="+mj-lt"/>
              <a:buAutoNum type="arabicPeriod" startAt="6"/>
            </a:pPr>
            <a:r>
              <a:rPr lang="en-US" sz="3500" dirty="0" smtClean="0">
                <a:latin typeface="Bahnschrift" pitchFamily="34" charset="0"/>
              </a:rPr>
              <a:t>Hezekiah </a:t>
            </a:r>
            <a:r>
              <a:rPr lang="en-US" sz="3500" dirty="0">
                <a:latin typeface="Bahnschrift" pitchFamily="34" charset="0"/>
              </a:rPr>
              <a:t>in </a:t>
            </a:r>
            <a:r>
              <a:rPr lang="en-US" sz="3500" b="1" dirty="0">
                <a:solidFill>
                  <a:srgbClr val="0070C0"/>
                </a:solidFill>
                <a:latin typeface="Bahnschrift" pitchFamily="34" charset="0"/>
              </a:rPr>
              <a:t>2 </a:t>
            </a:r>
            <a:r>
              <a:rPr lang="en-US" sz="3500" b="1" dirty="0" err="1">
                <a:solidFill>
                  <a:srgbClr val="0070C0"/>
                </a:solidFill>
                <a:latin typeface="Bahnschrift" pitchFamily="34" charset="0"/>
              </a:rPr>
              <a:t>Chr</a:t>
            </a:r>
            <a:r>
              <a:rPr lang="en-US" sz="3500" b="1" dirty="0">
                <a:solidFill>
                  <a:srgbClr val="0070C0"/>
                </a:solidFill>
                <a:latin typeface="Bahnschrift" pitchFamily="34" charset="0"/>
              </a:rPr>
              <a:t> 30:1-9</a:t>
            </a:r>
          </a:p>
          <a:p>
            <a:pPr marL="514350" indent="-514350">
              <a:buFont typeface="+mj-lt"/>
              <a:buAutoNum type="arabicPeriod" startAt="6"/>
            </a:pPr>
            <a:r>
              <a:rPr lang="en-US" sz="3500" dirty="0" smtClean="0">
                <a:latin typeface="Bahnschrift" pitchFamily="34" charset="0"/>
              </a:rPr>
              <a:t>Josiah </a:t>
            </a:r>
            <a:r>
              <a:rPr lang="en-US" sz="3500" dirty="0">
                <a:latin typeface="Bahnschrift" pitchFamily="34" charset="0"/>
              </a:rPr>
              <a:t>in </a:t>
            </a:r>
            <a:r>
              <a:rPr lang="en-US" sz="3500" b="1" dirty="0">
                <a:solidFill>
                  <a:srgbClr val="0070C0"/>
                </a:solidFill>
                <a:latin typeface="Bahnschrift" pitchFamily="34" charset="0"/>
              </a:rPr>
              <a:t>2 </a:t>
            </a:r>
            <a:r>
              <a:rPr lang="en-US" sz="3500" b="1" dirty="0" err="1">
                <a:solidFill>
                  <a:srgbClr val="0070C0"/>
                </a:solidFill>
                <a:latin typeface="Bahnschrift" pitchFamily="34" charset="0"/>
              </a:rPr>
              <a:t>Chr</a:t>
            </a:r>
            <a:r>
              <a:rPr lang="en-US" sz="3500" b="1" dirty="0">
                <a:solidFill>
                  <a:srgbClr val="0070C0"/>
                </a:solidFill>
                <a:latin typeface="Bahnschrift" pitchFamily="34" charset="0"/>
              </a:rPr>
              <a:t> 34:1-33</a:t>
            </a:r>
          </a:p>
          <a:p>
            <a:pPr marL="514350" indent="-514350">
              <a:buFont typeface="+mj-lt"/>
              <a:buAutoNum type="arabicPeriod" startAt="6"/>
            </a:pPr>
            <a:r>
              <a:rPr lang="en-US" sz="3500" dirty="0" err="1" smtClean="0">
                <a:latin typeface="Bahnschrift" pitchFamily="34" charset="0"/>
              </a:rPr>
              <a:t>Zerubbabel</a:t>
            </a:r>
            <a:r>
              <a:rPr lang="en-US" sz="3500" dirty="0" smtClean="0">
                <a:latin typeface="Bahnschrift" pitchFamily="34" charset="0"/>
              </a:rPr>
              <a:t> </a:t>
            </a:r>
            <a:r>
              <a:rPr lang="en-US" sz="3500" dirty="0">
                <a:latin typeface="Bahnschrift" pitchFamily="34" charset="0"/>
              </a:rPr>
              <a:t>in </a:t>
            </a:r>
            <a:r>
              <a:rPr lang="en-US" sz="3500" b="1" dirty="0">
                <a:solidFill>
                  <a:srgbClr val="0070C0"/>
                </a:solidFill>
                <a:latin typeface="Bahnschrift" pitchFamily="34" charset="0"/>
              </a:rPr>
              <a:t>Haggai 1</a:t>
            </a:r>
            <a:r>
              <a:rPr lang="en-US" sz="3500" dirty="0">
                <a:latin typeface="Bahnschrift" pitchFamily="34" charset="0"/>
              </a:rPr>
              <a:t> and </a:t>
            </a:r>
            <a:r>
              <a:rPr lang="en-US" sz="3500" b="1" dirty="0" err="1">
                <a:solidFill>
                  <a:srgbClr val="0070C0"/>
                </a:solidFill>
                <a:latin typeface="Bahnschrift" pitchFamily="34" charset="0"/>
              </a:rPr>
              <a:t>Zech</a:t>
            </a:r>
            <a:r>
              <a:rPr lang="en-US" sz="3500" b="1" dirty="0">
                <a:solidFill>
                  <a:srgbClr val="0070C0"/>
                </a:solidFill>
                <a:latin typeface="Bahnschrift" pitchFamily="34" charset="0"/>
              </a:rPr>
              <a:t> 1:1-6</a:t>
            </a:r>
            <a:r>
              <a:rPr lang="en-US" sz="3500" dirty="0">
                <a:latin typeface="Bahnschrift" pitchFamily="34" charset="0"/>
              </a:rPr>
              <a:t>, and </a:t>
            </a:r>
          </a:p>
          <a:p>
            <a:pPr marL="514350" indent="-514350">
              <a:buFont typeface="+mj-lt"/>
              <a:buAutoNum type="arabicPeriod" startAt="6"/>
            </a:pPr>
            <a:r>
              <a:rPr lang="en-US" sz="3500" dirty="0" smtClean="0">
                <a:latin typeface="Bahnschrift" pitchFamily="34" charset="0"/>
              </a:rPr>
              <a:t>Ezra </a:t>
            </a:r>
            <a:r>
              <a:rPr lang="en-US" sz="3500" dirty="0">
                <a:latin typeface="Bahnschrift" pitchFamily="34" charset="0"/>
              </a:rPr>
              <a:t>and Nehemiah in </a:t>
            </a:r>
            <a:r>
              <a:rPr lang="en-US" sz="3500" b="1" dirty="0">
                <a:solidFill>
                  <a:srgbClr val="0070C0"/>
                </a:solidFill>
                <a:latin typeface="Bahnschrift" pitchFamily="34" charset="0"/>
              </a:rPr>
              <a:t>Nehemiah 8</a:t>
            </a:r>
            <a:r>
              <a:rPr lang="en-US" sz="3500" dirty="0">
                <a:latin typeface="Bahnschrift" pitchFamily="34" charset="0"/>
              </a:rPr>
              <a:t> </a:t>
            </a:r>
          </a:p>
        </p:txBody>
      </p:sp>
    </p:spTree>
    <p:extLst>
      <p:ext uri="{BB962C8B-B14F-4D97-AF65-F5344CB8AC3E}">
        <p14:creationId xmlns:p14="http://schemas.microsoft.com/office/powerpoint/2010/main" val="3672244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2"/>
            </a:pPr>
            <a:r>
              <a:rPr lang="en-US" sz="3600" b="1" dirty="0">
                <a:solidFill>
                  <a:schemeClr val="bg1"/>
                </a:solidFill>
                <a:latin typeface="Bahnschrift" pitchFamily="34" charset="0"/>
              </a:rPr>
              <a:t>Renewals in the Old Testament and the New Testament</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400" b="1" u="sng" dirty="0">
                <a:latin typeface="Bahnschrift" pitchFamily="34" charset="0"/>
              </a:rPr>
              <a:t>Moses in </a:t>
            </a:r>
            <a:r>
              <a:rPr lang="en-US" sz="2400" b="1" u="sng" dirty="0" err="1">
                <a:latin typeface="Bahnschrift" pitchFamily="34" charset="0"/>
              </a:rPr>
              <a:t>Exod</a:t>
            </a:r>
            <a:r>
              <a:rPr lang="en-US" sz="2400" b="1" u="sng" dirty="0">
                <a:latin typeface="Bahnschrift" pitchFamily="34" charset="0"/>
              </a:rPr>
              <a:t> 32:1-34:7</a:t>
            </a:r>
          </a:p>
          <a:p>
            <a:r>
              <a:rPr lang="en-US" sz="2400" dirty="0">
                <a:latin typeface="Bahnschrift" pitchFamily="34" charset="0"/>
              </a:rPr>
              <a:t>l. He first interceded for the people when he was told they had fallen away from the Lord </a:t>
            </a:r>
            <a:r>
              <a:rPr lang="en-US" sz="2400" dirty="0">
                <a:solidFill>
                  <a:srgbClr val="0070C0"/>
                </a:solidFill>
                <a:latin typeface="Bahnschrift" pitchFamily="34" charset="0"/>
              </a:rPr>
              <a:t>(</a:t>
            </a:r>
            <a:r>
              <a:rPr lang="en-US" sz="2400" dirty="0" err="1">
                <a:solidFill>
                  <a:srgbClr val="0070C0"/>
                </a:solidFill>
                <a:latin typeface="Bahnschrift" pitchFamily="34" charset="0"/>
              </a:rPr>
              <a:t>Exod</a:t>
            </a:r>
            <a:r>
              <a:rPr lang="en-US" sz="2400" dirty="0">
                <a:solidFill>
                  <a:srgbClr val="0070C0"/>
                </a:solidFill>
                <a:latin typeface="Bahnschrift" pitchFamily="34" charset="0"/>
              </a:rPr>
              <a:t> 32:11-13). </a:t>
            </a:r>
            <a:r>
              <a:rPr lang="en-US" sz="2400" dirty="0">
                <a:latin typeface="Bahnschrift" pitchFamily="34" charset="0"/>
              </a:rPr>
              <a:t>Later he confessed the sin of the people </a:t>
            </a:r>
            <a:r>
              <a:rPr lang="en-US" sz="2400" dirty="0">
                <a:solidFill>
                  <a:srgbClr val="0070C0"/>
                </a:solidFill>
                <a:latin typeface="Bahnschrift" pitchFamily="34" charset="0"/>
              </a:rPr>
              <a:t>(</a:t>
            </a:r>
            <a:r>
              <a:rPr lang="en-US" sz="2400" dirty="0" err="1">
                <a:solidFill>
                  <a:srgbClr val="0070C0"/>
                </a:solidFill>
                <a:latin typeface="Bahnschrift" pitchFamily="34" charset="0"/>
              </a:rPr>
              <a:t>Exod</a:t>
            </a:r>
            <a:r>
              <a:rPr lang="en-US" sz="2400" dirty="0">
                <a:solidFill>
                  <a:srgbClr val="0070C0"/>
                </a:solidFill>
                <a:latin typeface="Bahnschrift" pitchFamily="34" charset="0"/>
              </a:rPr>
              <a:t> 32:31-32). </a:t>
            </a:r>
            <a:r>
              <a:rPr lang="en-US" sz="2400" dirty="0">
                <a:latin typeface="Bahnschrift" pitchFamily="34" charset="0"/>
              </a:rPr>
              <a:t>Still later he prayed again and asked to know the Lord and find favor with Him. He even requested that the Lord be present with His people </a:t>
            </a:r>
            <a:r>
              <a:rPr lang="en-US" sz="2400" dirty="0">
                <a:solidFill>
                  <a:srgbClr val="0070C0"/>
                </a:solidFill>
                <a:latin typeface="Bahnschrift" pitchFamily="34" charset="0"/>
              </a:rPr>
              <a:t>(</a:t>
            </a:r>
            <a:r>
              <a:rPr lang="en-US" sz="2400" dirty="0" err="1">
                <a:solidFill>
                  <a:srgbClr val="0070C0"/>
                </a:solidFill>
                <a:latin typeface="Bahnschrift" pitchFamily="34" charset="0"/>
              </a:rPr>
              <a:t>Exod</a:t>
            </a:r>
            <a:r>
              <a:rPr lang="en-US" sz="2400" dirty="0">
                <a:solidFill>
                  <a:srgbClr val="0070C0"/>
                </a:solidFill>
                <a:latin typeface="Bahnschrift" pitchFamily="34" charset="0"/>
              </a:rPr>
              <a:t> 33:12-16). </a:t>
            </a:r>
            <a:r>
              <a:rPr lang="en-US" sz="2400" dirty="0">
                <a:latin typeface="Bahnschrift" pitchFamily="34" charset="0"/>
              </a:rPr>
              <a:t>Moses' greatest concern though was that the Lord receive glory and so he prayed, </a:t>
            </a:r>
            <a:endParaRPr lang="en-US" sz="2400" dirty="0" smtClean="0">
              <a:latin typeface="Bahnschrift" pitchFamily="34" charset="0"/>
            </a:endParaRPr>
          </a:p>
          <a:p>
            <a:pPr marL="800100" lvl="2" indent="0">
              <a:buNone/>
            </a:pPr>
            <a:r>
              <a:rPr lang="en-US" i="1" dirty="0">
                <a:solidFill>
                  <a:srgbClr val="800000"/>
                </a:solidFill>
                <a:latin typeface="Bahnschrift" pitchFamily="34" charset="0"/>
              </a:rPr>
              <a:t>If your Presence does not go with us, do not send up from here. How will anyone know that you are pleased with me and with your people unless you go with us? What else will distinguish me and your people from all the other people on the face of the earth?" </a:t>
            </a:r>
            <a:r>
              <a:rPr lang="en-US" b="1" i="1" dirty="0">
                <a:solidFill>
                  <a:srgbClr val="0070C0"/>
                </a:solidFill>
                <a:latin typeface="Bahnschrift" pitchFamily="34" charset="0"/>
              </a:rPr>
              <a:t>(</a:t>
            </a:r>
            <a:r>
              <a:rPr lang="en-US" b="1" i="1" dirty="0" smtClean="0">
                <a:solidFill>
                  <a:srgbClr val="0070C0"/>
                </a:solidFill>
                <a:latin typeface="Bahnschrift" pitchFamily="34" charset="0"/>
              </a:rPr>
              <a:t>Exod. </a:t>
            </a:r>
            <a:r>
              <a:rPr lang="en-US" b="1" i="1" dirty="0">
                <a:solidFill>
                  <a:srgbClr val="0070C0"/>
                </a:solidFill>
                <a:latin typeface="Bahnschrift" pitchFamily="34" charset="0"/>
              </a:rPr>
              <a:t>33:15-16</a:t>
            </a:r>
            <a:r>
              <a:rPr lang="en-US" b="1" i="1" dirty="0" smtClean="0">
                <a:solidFill>
                  <a:srgbClr val="0070C0"/>
                </a:solidFill>
                <a:latin typeface="Bahnschrift" pitchFamily="34" charset="0"/>
              </a:rPr>
              <a:t>)</a:t>
            </a:r>
            <a:endParaRPr lang="en-US" b="1" i="1" dirty="0">
              <a:solidFill>
                <a:srgbClr val="0070C0"/>
              </a:solidFill>
              <a:latin typeface="Bahnschrift" pitchFamily="34" charset="0"/>
            </a:endParaRPr>
          </a:p>
        </p:txBody>
      </p:sp>
    </p:spTree>
    <p:extLst>
      <p:ext uri="{BB962C8B-B14F-4D97-AF65-F5344CB8AC3E}">
        <p14:creationId xmlns:p14="http://schemas.microsoft.com/office/powerpoint/2010/main" val="4791469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2"/>
            </a:pPr>
            <a:r>
              <a:rPr lang="en-US" sz="3600" b="1" dirty="0">
                <a:solidFill>
                  <a:schemeClr val="bg1"/>
                </a:solidFill>
                <a:latin typeface="Bahnschrift" pitchFamily="34" charset="0"/>
              </a:rPr>
              <a:t>Renewals in the Old Testament and the New Testament</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600" b="1" u="sng" dirty="0">
                <a:latin typeface="Bahnschrift" pitchFamily="34" charset="0"/>
              </a:rPr>
              <a:t>Moses in </a:t>
            </a:r>
            <a:r>
              <a:rPr lang="en-US" sz="3600" b="1" u="sng" dirty="0" err="1">
                <a:latin typeface="Bahnschrift" pitchFamily="34" charset="0"/>
              </a:rPr>
              <a:t>Exod</a:t>
            </a:r>
            <a:r>
              <a:rPr lang="en-US" sz="3600" b="1" u="sng" dirty="0">
                <a:latin typeface="Bahnschrift" pitchFamily="34" charset="0"/>
              </a:rPr>
              <a:t> 32:1-34:7</a:t>
            </a:r>
          </a:p>
          <a:p>
            <a:r>
              <a:rPr lang="en-US" sz="3600" dirty="0" smtClean="0">
                <a:latin typeface="Bahnschrift" pitchFamily="34" charset="0"/>
              </a:rPr>
              <a:t>When </a:t>
            </a:r>
            <a:r>
              <a:rPr lang="en-US" sz="3600" dirty="0">
                <a:latin typeface="Bahnschrift" pitchFamily="34" charset="0"/>
              </a:rPr>
              <a:t>Moses and the people all prayed at the tent of meeting. It is obvious that a revival occurred. </a:t>
            </a:r>
          </a:p>
          <a:p>
            <a:r>
              <a:rPr lang="en-US" sz="3600" dirty="0">
                <a:latin typeface="Bahnschrift" pitchFamily="34" charset="0"/>
              </a:rPr>
              <a:t>The clock ticked forwards some 400 hundred years to the time of the Judge and Prophet Samuel</a:t>
            </a:r>
            <a:r>
              <a:rPr lang="en-US" sz="3600" dirty="0" smtClean="0">
                <a:latin typeface="Bahnschrift" pitchFamily="34" charset="0"/>
              </a:rPr>
              <a:t>.</a:t>
            </a:r>
          </a:p>
        </p:txBody>
      </p:sp>
    </p:spTree>
    <p:extLst>
      <p:ext uri="{BB962C8B-B14F-4D97-AF65-F5344CB8AC3E}">
        <p14:creationId xmlns:p14="http://schemas.microsoft.com/office/powerpoint/2010/main" val="20141367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2"/>
            </a:pPr>
            <a:r>
              <a:rPr lang="en-US" sz="3600" b="1" dirty="0">
                <a:solidFill>
                  <a:schemeClr val="bg1"/>
                </a:solidFill>
                <a:latin typeface="Bahnschrift" pitchFamily="34" charset="0"/>
              </a:rPr>
              <a:t>Renewals in the Old Testament and the New Testament</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4800" b="1" u="sng" dirty="0">
                <a:latin typeface="Bahnschrift" pitchFamily="34" charset="0"/>
              </a:rPr>
              <a:t>Samuel in 1 Sam 7:1-13</a:t>
            </a:r>
          </a:p>
          <a:p>
            <a:pPr marL="0" indent="0">
              <a:buNone/>
            </a:pPr>
            <a:r>
              <a:rPr lang="en-US" sz="4800" dirty="0">
                <a:latin typeface="Bahnschrift" pitchFamily="34" charset="0"/>
              </a:rPr>
              <a:t>Samuel proclaimed revival to </a:t>
            </a:r>
            <a:r>
              <a:rPr lang="en-US" sz="4800" dirty="0" smtClean="0">
                <a:latin typeface="Bahnschrift" pitchFamily="34" charset="0"/>
              </a:rPr>
              <a:t>God’s </a:t>
            </a:r>
            <a:r>
              <a:rPr lang="en-US" sz="4800" dirty="0">
                <a:latin typeface="Bahnschrift" pitchFamily="34" charset="0"/>
              </a:rPr>
              <a:t>people </a:t>
            </a:r>
            <a:r>
              <a:rPr lang="en-US" sz="4800" b="1" dirty="0">
                <a:solidFill>
                  <a:srgbClr val="0070C0"/>
                </a:solidFill>
                <a:latin typeface="Bahnschrift" pitchFamily="34" charset="0"/>
              </a:rPr>
              <a:t>(1Sam 7:3</a:t>
            </a:r>
            <a:r>
              <a:rPr lang="en-US" sz="4800" b="1" dirty="0" smtClean="0">
                <a:solidFill>
                  <a:srgbClr val="0070C0"/>
                </a:solidFill>
                <a:latin typeface="Bahnschrift" pitchFamily="34" charset="0"/>
              </a:rPr>
              <a:t>).</a:t>
            </a:r>
            <a:endParaRPr lang="en-US" sz="4800" b="1" dirty="0">
              <a:solidFill>
                <a:srgbClr val="0070C0"/>
              </a:solidFill>
              <a:latin typeface="Bahnschrift" pitchFamily="34" charset="0"/>
            </a:endParaRPr>
          </a:p>
        </p:txBody>
      </p:sp>
    </p:spTree>
    <p:extLst>
      <p:ext uri="{BB962C8B-B14F-4D97-AF65-F5344CB8AC3E}">
        <p14:creationId xmlns:p14="http://schemas.microsoft.com/office/powerpoint/2010/main" val="778480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2254</TotalTime>
  <Words>668</Words>
  <Application>Microsoft Office PowerPoint</Application>
  <PresentationFormat>On-screen Show (4:3)</PresentationFormat>
  <Paragraphs>63</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REVIVAL SONG 1</vt:lpstr>
      <vt:lpstr>       LECTURE                        2</vt:lpstr>
      <vt:lpstr>Renewals in the Old Testament and the New Testament</vt:lpstr>
      <vt:lpstr>Renewals in the Old Testament and the New Testament</vt:lpstr>
      <vt:lpstr>Renewals in the Old Testament and the New Testament</vt:lpstr>
      <vt:lpstr>Renewals in the Old Testament and the New Testament</vt:lpstr>
      <vt:lpstr>Renewals in the Old Testament and the New Testament</vt:lpstr>
      <vt:lpstr>Renewals in the Old Testament and the New Testament</vt:lpstr>
      <vt:lpstr>Renewals in the Old Testament and the New Testament</vt:lpstr>
      <vt:lpstr>Renewals in the Old Testament and the New Testament</vt:lpstr>
      <vt:lpstr>Renewals in the Old Testament and the New Testament</vt:lpstr>
      <vt:lpstr>Images from the Asbury Revival</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DR.Ahmed Saker 2o1O</cp:lastModifiedBy>
  <cp:revision>509</cp:revision>
  <dcterms:created xsi:type="dcterms:W3CDTF">2021-06-05T14:30:57Z</dcterms:created>
  <dcterms:modified xsi:type="dcterms:W3CDTF">2021-11-05T20:10:33Z</dcterms:modified>
</cp:coreProperties>
</file>