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307" r:id="rId3"/>
    <p:sldId id="305" r:id="rId4"/>
    <p:sldId id="383" r:id="rId5"/>
    <p:sldId id="384" r:id="rId6"/>
    <p:sldId id="429" r:id="rId7"/>
    <p:sldId id="385" r:id="rId8"/>
    <p:sldId id="386" r:id="rId9"/>
    <p:sldId id="387" r:id="rId10"/>
    <p:sldId id="388" r:id="rId11"/>
    <p:sldId id="389" r:id="rId12"/>
    <p:sldId id="390" r:id="rId13"/>
    <p:sldId id="391" r:id="rId14"/>
    <p:sldId id="392" r:id="rId15"/>
    <p:sldId id="393" r:id="rId16"/>
    <p:sldId id="394" r:id="rId17"/>
    <p:sldId id="395"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424" r:id="rId66"/>
    <p:sldId id="425" r:id="rId67"/>
    <p:sldId id="426" r:id="rId68"/>
    <p:sldId id="427" r:id="rId69"/>
    <p:sldId id="42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6666"/>
    <a:srgbClr val="800000"/>
    <a:srgbClr val="655E39"/>
    <a:srgbClr val="CC9900"/>
    <a:srgbClr val="006600"/>
    <a:srgbClr val="CC0000"/>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14" autoAdjust="0"/>
  </p:normalViewPr>
  <p:slideViewPr>
    <p:cSldViewPr>
      <p:cViewPr>
        <p:scale>
          <a:sx n="50" d="100"/>
          <a:sy n="50" d="100"/>
        </p:scale>
        <p:origin x="-264" y="-696"/>
      </p:cViewPr>
      <p:guideLst>
        <p:guide orient="horz" pos="2160"/>
        <p:guide pos="2880"/>
      </p:guideLst>
    </p:cSldViewPr>
  </p:slideViewPr>
  <p:outlineViewPr>
    <p:cViewPr>
      <p:scale>
        <a:sx n="33" d="100"/>
        <a:sy n="33" d="100"/>
      </p:scale>
      <p:origin x="0" y="25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3CEFF-79AD-4F48-950B-741445109C90}"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C571A-06C1-4CBD-B228-E4D87B9F5730}" type="slidenum">
              <a:rPr lang="en-US" smtClean="0"/>
              <a:t>‹#›</a:t>
            </a:fld>
            <a:endParaRPr lang="en-US"/>
          </a:p>
        </p:txBody>
      </p:sp>
    </p:spTree>
    <p:extLst>
      <p:ext uri="{BB962C8B-B14F-4D97-AF65-F5344CB8AC3E}">
        <p14:creationId xmlns:p14="http://schemas.microsoft.com/office/powerpoint/2010/main" val="33892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C571A-06C1-4CBD-B228-E4D87B9F5730}" type="slidenum">
              <a:rPr lang="en-US" smtClean="0"/>
              <a:t>57</a:t>
            </a:fld>
            <a:endParaRPr lang="en-US"/>
          </a:p>
        </p:txBody>
      </p:sp>
    </p:spTree>
    <p:extLst>
      <p:ext uri="{BB962C8B-B14F-4D97-AF65-F5344CB8AC3E}">
        <p14:creationId xmlns:p14="http://schemas.microsoft.com/office/powerpoint/2010/main" val="186606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765411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38571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50047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3047507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FE61F-5537-4922-B349-5390A7CECBD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862107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07399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FE61F-5537-4922-B349-5390A7CECBDB}"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90318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FE61F-5537-4922-B349-5390A7CECBDB}"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4126714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FE61F-5537-4922-B349-5390A7CECBDB}"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2316880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FE61F-5537-4922-B349-5390A7CECBD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8A846-875A-4FAC-BC33-BA1333EC1BAC}" type="slidenum">
              <a:rPr lang="en-US" smtClean="0"/>
              <a:t>‹#›</a:t>
            </a:fld>
            <a:endParaRPr lang="en-US"/>
          </a:p>
        </p:txBody>
      </p:sp>
    </p:spTree>
    <p:extLst>
      <p:ext uri="{BB962C8B-B14F-4D97-AF65-F5344CB8AC3E}">
        <p14:creationId xmlns:p14="http://schemas.microsoft.com/office/powerpoint/2010/main" val="117893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FE61F-5537-4922-B349-5390A7CECBDB}"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8A846-875A-4FAC-BC33-BA1333EC1BAC}" type="slidenum">
              <a:rPr lang="en-US" smtClean="0"/>
              <a:t>‹#›</a:t>
            </a:fld>
            <a:endParaRPr lang="en-US"/>
          </a:p>
        </p:txBody>
      </p:sp>
    </p:spTree>
    <p:extLst>
      <p:ext uri="{BB962C8B-B14F-4D97-AF65-F5344CB8AC3E}">
        <p14:creationId xmlns:p14="http://schemas.microsoft.com/office/powerpoint/2010/main" val="143303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4.wdp"/></Relationships>
</file>

<file path=ppt/slides/_rels/slide5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762000"/>
            <a:ext cx="8686800" cy="3339376"/>
          </a:xfrm>
          <a:prstGeom prst="rect">
            <a:avLst/>
          </a:prstGeom>
          <a:noFill/>
        </p:spPr>
        <p:txBody>
          <a:bodyPr wrap="square" rtlCol="0">
            <a:spAutoFit/>
          </a:bodyPr>
          <a:lstStyle/>
          <a:p>
            <a:pPr algn="ctr"/>
            <a:r>
              <a:rPr lang="en-US" sz="9600" b="1" dirty="0" smtClean="0">
                <a:solidFill>
                  <a:srgbClr val="655E39"/>
                </a:solidFill>
                <a:effectLst>
                  <a:outerShdw blurRad="50800" dist="38100" dir="2700000" algn="tl" rotWithShape="0">
                    <a:prstClr val="black">
                      <a:alpha val="40000"/>
                    </a:prstClr>
                  </a:outerShdw>
                </a:effectLst>
                <a:latin typeface="Times New Roman" pitchFamily="18" charset="0"/>
                <a:cs typeface="Times New Roman" pitchFamily="18" charset="0"/>
              </a:rPr>
              <a:t>HISTORY OF</a:t>
            </a:r>
          </a:p>
          <a:p>
            <a:pPr algn="ctr"/>
            <a:r>
              <a:rPr lang="en-US" sz="11500" b="1" dirty="0" smtClean="0">
                <a:effectLst>
                  <a:outerShdw blurRad="50800" dist="38100" dir="2700000" algn="tl" rotWithShape="0">
                    <a:prstClr val="black">
                      <a:alpha val="40000"/>
                    </a:prstClr>
                  </a:outerShdw>
                </a:effectLst>
                <a:latin typeface="Times New Roman" pitchFamily="18" charset="0"/>
                <a:cs typeface="Times New Roman" pitchFamily="18" charset="0"/>
              </a:rPr>
              <a:t>REVIVALS</a:t>
            </a:r>
            <a:endParaRPr lang="en-US" sz="11500" b="1"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5" name="TextBox 4"/>
          <p:cNvSpPr txBox="1"/>
          <p:nvPr/>
        </p:nvSpPr>
        <p:spPr>
          <a:xfrm>
            <a:off x="228600" y="4951274"/>
            <a:ext cx="8610600" cy="1754326"/>
          </a:xfrm>
          <a:prstGeom prst="rect">
            <a:avLst/>
          </a:prstGeom>
          <a:noFill/>
        </p:spPr>
        <p:txBody>
          <a:bodyPr wrap="square" rtlCol="0">
            <a:spAutoFit/>
          </a:bodyPr>
          <a:lstStyle/>
          <a:p>
            <a:pPr algn="r"/>
            <a:r>
              <a:rPr lang="en-US" sz="5400" dirty="0" smtClean="0">
                <a:effectLst>
                  <a:outerShdw blurRad="50800" dist="38100" dir="2700000" algn="tl" rotWithShape="0">
                    <a:prstClr val="black">
                      <a:alpha val="40000"/>
                    </a:prstClr>
                  </a:outerShdw>
                </a:effectLst>
                <a:latin typeface="Times New Roman" pitchFamily="18" charset="0"/>
                <a:cs typeface="Times New Roman" pitchFamily="18" charset="0"/>
              </a:rPr>
              <a:t>By Charles Owiredu, PhD </a:t>
            </a:r>
            <a:r>
              <a:rPr lang="en-US" sz="5400" i="1" dirty="0" smtClean="0">
                <a:effectLst>
                  <a:outerShdw blurRad="50800" dist="38100" dir="2700000" algn="tl" rotWithShape="0">
                    <a:prstClr val="black">
                      <a:alpha val="40000"/>
                    </a:prstClr>
                  </a:outerShdw>
                </a:effectLst>
                <a:latin typeface="Times New Roman" pitchFamily="18" charset="0"/>
                <a:cs typeface="Times New Roman" pitchFamily="18" charset="0"/>
              </a:rPr>
              <a:t>(Durham)</a:t>
            </a:r>
            <a:endParaRPr lang="en-US" sz="5400"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6" name="TextBox 5"/>
          <p:cNvSpPr txBox="1"/>
          <p:nvPr/>
        </p:nvSpPr>
        <p:spPr>
          <a:xfrm>
            <a:off x="533400" y="0"/>
            <a:ext cx="8458200" cy="646331"/>
          </a:xfrm>
          <a:prstGeom prst="rect">
            <a:avLst/>
          </a:prstGeom>
          <a:noFill/>
        </p:spPr>
        <p:txBody>
          <a:bodyPr wrap="square" rtlCol="0">
            <a:spAutoFit/>
          </a:bodyPr>
          <a:lstStyle/>
          <a:p>
            <a:pPr algn="r"/>
            <a:r>
              <a:rPr lang="en-US" sz="3600" dirty="0" smtClean="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rPr>
              <a:t>Daniel Institute, MA Sacred Ministry</a:t>
            </a:r>
            <a:endParaRPr lang="en-US" sz="3600" dirty="0">
              <a:solidFill>
                <a:srgbClr val="006666"/>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220020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325119"/>
            <a:ext cx="7872413" cy="6001643"/>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“The early church was married to poverty, prisons and persecutions. Today, the church is married to prosperity, personality, and popularity</a:t>
            </a:r>
            <a:r>
              <a:rPr lang="en-US" sz="4800" b="1" dirty="0" smtClean="0">
                <a:solidFill>
                  <a:schemeClr val="bg1"/>
                </a:solidFill>
                <a:latin typeface="Arial Rounded MT Bold" pitchFamily="34" charset="0"/>
                <a:cs typeface="Arial" pitchFamily="34" charset="0"/>
              </a:rPr>
              <a:t>.”</a:t>
            </a:r>
            <a:endParaRPr lang="en-US" sz="4800" b="1" dirty="0">
              <a:solidFill>
                <a:schemeClr val="bg1"/>
              </a:solidFill>
              <a:latin typeface="Arial Rounded MT Bold" pitchFamily="34" charset="0"/>
              <a:cs typeface="Arial" pitchFamily="34" charset="0"/>
            </a:endParaRPr>
          </a:p>
          <a:p>
            <a:pPr algn="ctr"/>
            <a:r>
              <a:rPr lang="en-US" sz="4800" b="1" dirty="0">
                <a:solidFill>
                  <a:srgbClr val="FFC000"/>
                </a:solidFill>
                <a:latin typeface="Arial Rounded MT Bold" pitchFamily="34" charset="0"/>
                <a:cs typeface="Arial" pitchFamily="34" charset="0"/>
              </a:rPr>
              <a:t>― Leonard </a:t>
            </a:r>
            <a:r>
              <a:rPr lang="en-US" sz="4800" b="1" dirty="0" err="1">
                <a:solidFill>
                  <a:srgbClr val="FFC000"/>
                </a:solidFill>
                <a:latin typeface="Arial Rounded MT Bold" pitchFamily="34" charset="0"/>
                <a:cs typeface="Arial" pitchFamily="34" charset="0"/>
              </a:rPr>
              <a:t>Ravenhill</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4222236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325120"/>
            <a:ext cx="7872413" cy="5262979"/>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“There are two kinds of people in the world—only two kinds. Not black or white, rich or poor, but those either dead in sin or dead to sin.”</a:t>
            </a:r>
          </a:p>
          <a:p>
            <a:pPr algn="ctr"/>
            <a:r>
              <a:rPr lang="en-US" sz="4800" b="1" dirty="0">
                <a:solidFill>
                  <a:srgbClr val="FFC000"/>
                </a:solidFill>
                <a:latin typeface="Arial Rounded MT Bold" pitchFamily="34" charset="0"/>
                <a:cs typeface="Arial" pitchFamily="34" charset="0"/>
              </a:rPr>
              <a:t>― Leonard </a:t>
            </a:r>
            <a:r>
              <a:rPr lang="en-US" sz="4800" b="1" dirty="0" err="1" smtClean="0">
                <a:solidFill>
                  <a:srgbClr val="FFC000"/>
                </a:solidFill>
                <a:latin typeface="Arial Rounded MT Bold" pitchFamily="34" charset="0"/>
                <a:cs typeface="Arial" pitchFamily="34" charset="0"/>
              </a:rPr>
              <a:t>Ravenhill</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866589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1334770"/>
            <a:ext cx="7872413" cy="2585323"/>
          </a:xfrm>
          <a:prstGeom prst="rect">
            <a:avLst/>
          </a:prstGeom>
        </p:spPr>
        <p:txBody>
          <a:bodyPr wrap="square">
            <a:spAutoFit/>
          </a:bodyPr>
          <a:lstStyle/>
          <a:p>
            <a:pPr algn="ctr"/>
            <a:r>
              <a:rPr lang="en-US" sz="5400" b="1" dirty="0" smtClean="0">
                <a:solidFill>
                  <a:schemeClr val="bg1"/>
                </a:solidFill>
                <a:latin typeface="Arial Rounded MT Bold" pitchFamily="34" charset="0"/>
                <a:cs typeface="Arial" pitchFamily="34" charset="0"/>
              </a:rPr>
              <a:t>“</a:t>
            </a:r>
            <a:r>
              <a:rPr lang="en-US" sz="5400" b="1" dirty="0">
                <a:solidFill>
                  <a:schemeClr val="bg1"/>
                </a:solidFill>
                <a:latin typeface="Arial Rounded MT Bold" pitchFamily="34" charset="0"/>
                <a:cs typeface="Arial" pitchFamily="34" charset="0"/>
              </a:rPr>
              <a:t>You can't live wrong and pray right.”</a:t>
            </a:r>
          </a:p>
          <a:p>
            <a:pPr algn="ctr"/>
            <a:r>
              <a:rPr lang="en-US" sz="5400" b="1" dirty="0">
                <a:solidFill>
                  <a:srgbClr val="FFC000"/>
                </a:solidFill>
                <a:latin typeface="Arial Rounded MT Bold" pitchFamily="34" charset="0"/>
                <a:cs typeface="Arial" pitchFamily="34" charset="0"/>
              </a:rPr>
              <a:t>― Leonard </a:t>
            </a:r>
            <a:r>
              <a:rPr lang="en-US" sz="5400" b="1" dirty="0" err="1" smtClean="0">
                <a:solidFill>
                  <a:srgbClr val="FFC000"/>
                </a:solidFill>
                <a:latin typeface="Arial Rounded MT Bold" pitchFamily="34" charset="0"/>
                <a:cs typeface="Arial" pitchFamily="34" charset="0"/>
              </a:rPr>
              <a:t>Ravenhill</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050635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1334769"/>
            <a:ext cx="7872413" cy="5078313"/>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“When there’s something in the Bible that churches don’t like, they call it legalism.”</a:t>
            </a:r>
          </a:p>
          <a:p>
            <a:pPr algn="ctr"/>
            <a:r>
              <a:rPr lang="en-US" sz="5400" b="1" dirty="0">
                <a:solidFill>
                  <a:srgbClr val="FFC000"/>
                </a:solidFill>
                <a:latin typeface="Arial Rounded MT Bold" pitchFamily="34" charset="0"/>
                <a:cs typeface="Arial" pitchFamily="34" charset="0"/>
              </a:rPr>
              <a:t>― Leonard </a:t>
            </a:r>
            <a:r>
              <a:rPr lang="en-US" sz="5400" b="1" dirty="0" err="1" smtClean="0">
                <a:solidFill>
                  <a:srgbClr val="FFC000"/>
                </a:solidFill>
                <a:latin typeface="Arial Rounded MT Bold" pitchFamily="34" charset="0"/>
                <a:cs typeface="Arial" pitchFamily="34" charset="0"/>
              </a:rPr>
              <a:t>Ravenhill</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760939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1334769"/>
            <a:ext cx="7872413" cy="4247317"/>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“Preacher, keep your knees on the ground &amp; your eyes on the throne.”</a:t>
            </a:r>
          </a:p>
          <a:p>
            <a:pPr algn="ctr"/>
            <a:r>
              <a:rPr lang="en-US" sz="5400" b="1" dirty="0">
                <a:solidFill>
                  <a:srgbClr val="FFC000"/>
                </a:solidFill>
                <a:latin typeface="Arial Rounded MT Bold" pitchFamily="34" charset="0"/>
                <a:cs typeface="Arial" pitchFamily="34" charset="0"/>
              </a:rPr>
              <a:t>― Leonard </a:t>
            </a:r>
            <a:r>
              <a:rPr lang="en-US" sz="5400" b="1" dirty="0" err="1" smtClean="0">
                <a:solidFill>
                  <a:srgbClr val="FFC000"/>
                </a:solidFill>
                <a:latin typeface="Arial Rounded MT Bold" pitchFamily="34" charset="0"/>
                <a:cs typeface="Arial" pitchFamily="34" charset="0"/>
              </a:rPr>
              <a:t>Ravenhill</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9809847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572769"/>
            <a:ext cx="7872413" cy="6001643"/>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“If we displease God, does it matter whom we please? If we please Him does it matter whom we displease?”</a:t>
            </a:r>
          </a:p>
          <a:p>
            <a:pPr algn="ctr"/>
            <a:r>
              <a:rPr lang="en-US" sz="4800" b="1" dirty="0">
                <a:solidFill>
                  <a:srgbClr val="FFC000"/>
                </a:solidFill>
                <a:latin typeface="Arial Rounded MT Bold" pitchFamily="34" charset="0"/>
                <a:cs typeface="Arial" pitchFamily="34" charset="0"/>
              </a:rPr>
              <a:t>― Leonard </a:t>
            </a:r>
            <a:r>
              <a:rPr lang="en-US" sz="4800" b="1" dirty="0" err="1">
                <a:solidFill>
                  <a:srgbClr val="FFC000"/>
                </a:solidFill>
                <a:latin typeface="Arial Rounded MT Bold" pitchFamily="34" charset="0"/>
                <a:cs typeface="Arial" pitchFamily="34" charset="0"/>
              </a:rPr>
              <a:t>Ravenhill</a:t>
            </a:r>
            <a:r>
              <a:rPr lang="en-US" sz="4800" b="1" dirty="0">
                <a:solidFill>
                  <a:srgbClr val="FFC000"/>
                </a:solidFill>
                <a:latin typeface="Arial Rounded MT Bold" pitchFamily="34" charset="0"/>
                <a:cs typeface="Arial" pitchFamily="34" charset="0"/>
              </a:rPr>
              <a:t>, Why Revival Tarries: A Classic on </a:t>
            </a:r>
            <a:r>
              <a:rPr lang="en-US" sz="4800" b="1" dirty="0" smtClean="0">
                <a:solidFill>
                  <a:srgbClr val="FFC000"/>
                </a:solidFill>
                <a:latin typeface="Arial Rounded MT Bold" pitchFamily="34" charset="0"/>
                <a:cs typeface="Arial" pitchFamily="34" charset="0"/>
              </a:rPr>
              <a:t>Revival</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50535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1305342"/>
            <a:ext cx="7872413" cy="5078313"/>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“My goal is GOD HIMSELF. Not joy, not peace, not even blessing but HIMSELF...my GOD.”</a:t>
            </a:r>
          </a:p>
          <a:p>
            <a:pPr algn="ctr"/>
            <a:r>
              <a:rPr lang="en-US" sz="5400" b="1" dirty="0">
                <a:solidFill>
                  <a:srgbClr val="FFC000"/>
                </a:solidFill>
                <a:latin typeface="Arial Rounded MT Bold" pitchFamily="34" charset="0"/>
                <a:cs typeface="Arial" pitchFamily="34" charset="0"/>
              </a:rPr>
              <a:t>― Leonard </a:t>
            </a:r>
            <a:r>
              <a:rPr lang="en-US" sz="5400" b="1" dirty="0" err="1">
                <a:solidFill>
                  <a:srgbClr val="FFC000"/>
                </a:solidFill>
                <a:latin typeface="Arial Rounded MT Bold" pitchFamily="34" charset="0"/>
                <a:cs typeface="Arial" pitchFamily="34" charset="0"/>
              </a:rPr>
              <a:t>Ravenhill</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156064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4356" y="229136"/>
            <a:ext cx="7872413" cy="6247864"/>
          </a:xfrm>
          <a:prstGeom prst="rect">
            <a:avLst/>
          </a:prstGeom>
        </p:spPr>
        <p:txBody>
          <a:bodyPr wrap="square">
            <a:spAutoFit/>
          </a:bodyPr>
          <a:lstStyle/>
          <a:p>
            <a:pPr algn="ctr"/>
            <a:r>
              <a:rPr lang="en-US" sz="4000" b="1" dirty="0">
                <a:solidFill>
                  <a:schemeClr val="bg1"/>
                </a:solidFill>
                <a:latin typeface="Arial Rounded MT Bold" pitchFamily="34" charset="0"/>
                <a:cs typeface="Arial" pitchFamily="34" charset="0"/>
              </a:rPr>
              <a:t>“The Gospel is not an old, old story, freshly told. It is a fire in the Spirit, fed by the flame of Immortal Love; and woe unto us, if, through our negligence to stir up the Gift of God which is within us, that fire burns low.”</a:t>
            </a:r>
          </a:p>
          <a:p>
            <a:pPr algn="ctr"/>
            <a:r>
              <a:rPr lang="en-US" sz="4000" b="1" dirty="0">
                <a:solidFill>
                  <a:srgbClr val="FFC000"/>
                </a:solidFill>
                <a:latin typeface="Arial Rounded MT Bold" pitchFamily="34" charset="0"/>
                <a:cs typeface="Arial" pitchFamily="34" charset="0"/>
              </a:rPr>
              <a:t>― Leonard </a:t>
            </a:r>
            <a:r>
              <a:rPr lang="en-US" sz="4000" b="1" dirty="0" err="1">
                <a:solidFill>
                  <a:srgbClr val="FFC000"/>
                </a:solidFill>
                <a:latin typeface="Arial Rounded MT Bold" pitchFamily="34" charset="0"/>
                <a:cs typeface="Arial" pitchFamily="34" charset="0"/>
              </a:rPr>
              <a:t>Ravenhill</a:t>
            </a:r>
            <a:r>
              <a:rPr lang="en-US" sz="4000" b="1" dirty="0">
                <a:solidFill>
                  <a:srgbClr val="FFC000"/>
                </a:solidFill>
                <a:latin typeface="Arial Rounded MT Bold" pitchFamily="34" charset="0"/>
                <a:cs typeface="Arial" pitchFamily="34" charset="0"/>
              </a:rPr>
              <a:t>, Why Revival Tarries</a:t>
            </a:r>
          </a:p>
        </p:txBody>
      </p:sp>
    </p:spTree>
    <p:extLst>
      <p:ext uri="{BB962C8B-B14F-4D97-AF65-F5344CB8AC3E}">
        <p14:creationId xmlns:p14="http://schemas.microsoft.com/office/powerpoint/2010/main" val="2847498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4356" y="338197"/>
            <a:ext cx="7872413" cy="6001643"/>
          </a:xfrm>
          <a:prstGeom prst="rect">
            <a:avLst/>
          </a:prstGeom>
        </p:spPr>
        <p:txBody>
          <a:bodyPr wrap="square">
            <a:spAutoFit/>
          </a:bodyPr>
          <a:lstStyle/>
          <a:p>
            <a:pPr algn="ctr"/>
            <a:r>
              <a:rPr lang="en-US" sz="4800" b="1" dirty="0" smtClean="0">
                <a:solidFill>
                  <a:schemeClr val="bg1"/>
                </a:solidFill>
                <a:latin typeface="Arial Rounded MT Bold" pitchFamily="34" charset="0"/>
                <a:cs typeface="Arial" pitchFamily="34" charset="0"/>
              </a:rPr>
              <a:t>“</a:t>
            </a:r>
            <a:r>
              <a:rPr lang="en-US" sz="4800" b="1" dirty="0">
                <a:solidFill>
                  <a:schemeClr val="bg1"/>
                </a:solidFill>
                <a:latin typeface="Arial Rounded MT Bold" pitchFamily="34" charset="0"/>
                <a:cs typeface="Arial" pitchFamily="34" charset="0"/>
              </a:rPr>
              <a:t>There are three persons living in each of us: the one we think we are, the one other people think we are, and the one God knows we are</a:t>
            </a:r>
            <a:r>
              <a:rPr lang="en-US" sz="4800" b="1" dirty="0" smtClean="0">
                <a:solidFill>
                  <a:schemeClr val="bg1"/>
                </a:solidFill>
                <a:latin typeface="Arial Rounded MT Bold" pitchFamily="34" charset="0"/>
                <a:cs typeface="Arial" pitchFamily="34" charset="0"/>
              </a:rPr>
              <a:t>.”</a:t>
            </a:r>
            <a:endParaRPr lang="en-US" sz="4800" b="1" dirty="0">
              <a:solidFill>
                <a:schemeClr val="bg1"/>
              </a:solidFill>
              <a:latin typeface="Arial Rounded MT Bold" pitchFamily="34" charset="0"/>
              <a:cs typeface="Arial" pitchFamily="34" charset="0"/>
            </a:endParaRPr>
          </a:p>
          <a:p>
            <a:pPr algn="ctr"/>
            <a:r>
              <a:rPr lang="en-US" sz="4800" b="1" dirty="0">
                <a:solidFill>
                  <a:srgbClr val="FFC000"/>
                </a:solidFill>
                <a:latin typeface="Arial Rounded MT Bold" pitchFamily="34" charset="0"/>
                <a:cs typeface="Arial" pitchFamily="34" charset="0"/>
              </a:rPr>
              <a:t>― Leonard </a:t>
            </a:r>
            <a:r>
              <a:rPr lang="en-US" sz="4800" b="1" dirty="0" err="1">
                <a:solidFill>
                  <a:srgbClr val="FFC000"/>
                </a:solidFill>
                <a:latin typeface="Arial Rounded MT Bold" pitchFamily="34" charset="0"/>
                <a:cs typeface="Arial" pitchFamily="34" charset="0"/>
              </a:rPr>
              <a:t>Ravenhill</a:t>
            </a:r>
            <a:r>
              <a:rPr lang="en-US" sz="4800" b="1" dirty="0">
                <a:solidFill>
                  <a:srgbClr val="FFC000"/>
                </a:solidFill>
                <a:latin typeface="Arial Rounded MT Bold" pitchFamily="34" charset="0"/>
                <a:cs typeface="Arial" pitchFamily="34" charset="0"/>
              </a:rPr>
              <a:t>, Why Revival Tarries</a:t>
            </a:r>
          </a:p>
        </p:txBody>
      </p:sp>
    </p:spTree>
    <p:extLst>
      <p:ext uri="{BB962C8B-B14F-4D97-AF65-F5344CB8AC3E}">
        <p14:creationId xmlns:p14="http://schemas.microsoft.com/office/powerpoint/2010/main" val="954183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4356" y="338197"/>
            <a:ext cx="7872413" cy="6001643"/>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“The Church right now has more fashion than passion, is more pathetic than prophetic, is more superficial than supernatural.”</a:t>
            </a:r>
          </a:p>
          <a:p>
            <a:pPr algn="ctr"/>
            <a:r>
              <a:rPr lang="en-US" sz="4800" b="1" dirty="0">
                <a:solidFill>
                  <a:schemeClr val="bg1"/>
                </a:solidFill>
                <a:latin typeface="Arial Rounded MT Bold" pitchFamily="34" charset="0"/>
                <a:cs typeface="Arial" pitchFamily="34" charset="0"/>
              </a:rPr>
              <a:t>― </a:t>
            </a:r>
            <a:r>
              <a:rPr lang="en-US" sz="4800" b="1" dirty="0">
                <a:solidFill>
                  <a:srgbClr val="FFC000"/>
                </a:solidFill>
                <a:latin typeface="Arial Rounded MT Bold" pitchFamily="34" charset="0"/>
                <a:cs typeface="Arial" pitchFamily="34" charset="0"/>
              </a:rPr>
              <a:t>Leonard </a:t>
            </a:r>
            <a:r>
              <a:rPr lang="en-US" sz="4800" b="1" dirty="0" err="1">
                <a:solidFill>
                  <a:srgbClr val="FFC000"/>
                </a:solidFill>
                <a:latin typeface="Arial Rounded MT Bold" pitchFamily="34" charset="0"/>
                <a:cs typeface="Arial" pitchFamily="34" charset="0"/>
              </a:rPr>
              <a:t>Ravenhill</a:t>
            </a:r>
            <a:r>
              <a:rPr lang="en-US" sz="4800" b="1" dirty="0">
                <a:solidFill>
                  <a:srgbClr val="FFC000"/>
                </a:solidFill>
                <a:latin typeface="Arial Rounded MT Bold" pitchFamily="34" charset="0"/>
                <a:cs typeface="Arial" pitchFamily="34" charset="0"/>
              </a:rPr>
              <a:t>, Revival God's Way</a:t>
            </a:r>
          </a:p>
        </p:txBody>
      </p:sp>
    </p:spTree>
    <p:extLst>
      <p:ext uri="{BB962C8B-B14F-4D97-AF65-F5344CB8AC3E}">
        <p14:creationId xmlns:p14="http://schemas.microsoft.com/office/powerpoint/2010/main" val="1391729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676400"/>
          </a:xfrm>
          <a:prstGeom prst="homePlate">
            <a:avLst/>
          </a:prstGeom>
          <a:blipFill>
            <a:blip r:embed="rId3"/>
            <a:srcRect/>
            <a:stretch>
              <a:fillRect b="-1029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4800" b="1" dirty="0" smtClean="0">
                <a:solidFill>
                  <a:schemeClr val="bg1"/>
                </a:solidFill>
                <a:latin typeface="Bahnschrift" pitchFamily="34" charset="0"/>
              </a:rPr>
              <a:t>REVIVAL SONG 1</a:t>
            </a:r>
            <a:endParaRPr lang="en-US" sz="4800" b="1" dirty="0">
              <a:solidFill>
                <a:schemeClr val="bg1"/>
              </a:solidFill>
              <a:latin typeface="Bahnschrift" pitchFamily="34" charset="0"/>
            </a:endParaRPr>
          </a:p>
        </p:txBody>
      </p:sp>
      <p:sp>
        <p:nvSpPr>
          <p:cNvPr id="3" name="Content Placeholder 2"/>
          <p:cNvSpPr>
            <a:spLocks noGrp="1"/>
          </p:cNvSpPr>
          <p:nvPr>
            <p:ph idx="1"/>
          </p:nvPr>
        </p:nvSpPr>
        <p:spPr>
          <a:xfrm>
            <a:off x="457200" y="2209800"/>
            <a:ext cx="8229600" cy="4221163"/>
          </a:xfrm>
        </p:spPr>
        <p:txBody>
          <a:bodyPr>
            <a:normAutofit/>
          </a:bodyPr>
          <a:lstStyle/>
          <a:p>
            <a:pPr marL="0" indent="0" algn="ctr">
              <a:buNone/>
            </a:pPr>
            <a:r>
              <a:rPr lang="en-US" sz="4800" b="1" dirty="0">
                <a:solidFill>
                  <a:schemeClr val="bg1"/>
                </a:solidFill>
                <a:latin typeface="Verdana" pitchFamily="34" charset="0"/>
                <a:ea typeface="Verdana" pitchFamily="34" charset="0"/>
                <a:cs typeface="Tahoma" pitchFamily="34" charset="0"/>
              </a:rPr>
              <a:t>There’s A Sweet </a:t>
            </a:r>
            <a:r>
              <a:rPr lang="en-US" sz="4800" b="1" dirty="0" smtClean="0">
                <a:solidFill>
                  <a:schemeClr val="bg1"/>
                </a:solidFill>
                <a:latin typeface="Verdana" pitchFamily="34" charset="0"/>
                <a:ea typeface="Verdana" pitchFamily="34" charset="0"/>
                <a:cs typeface="Tahoma" pitchFamily="34" charset="0"/>
              </a:rPr>
              <a:t>Spirit</a:t>
            </a:r>
            <a:endParaRPr lang="en-US" sz="4800" b="1" dirty="0">
              <a:solidFill>
                <a:schemeClr val="bg1"/>
              </a:solidFill>
              <a:latin typeface="Verdana" pitchFamily="34" charset="0"/>
              <a:ea typeface="Verdana" pitchFamily="34" charset="0"/>
              <a:cs typeface="Tahoma" pitchFamily="34" charset="0"/>
            </a:endParaRPr>
          </a:p>
        </p:txBody>
      </p:sp>
    </p:spTree>
    <p:extLst>
      <p:ext uri="{BB962C8B-B14F-4D97-AF65-F5344CB8AC3E}">
        <p14:creationId xmlns:p14="http://schemas.microsoft.com/office/powerpoint/2010/main" val="2028315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4355" y="533400"/>
            <a:ext cx="7872413" cy="5262979"/>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“If we had more sleepless nights in prayer, there would be fewer souls to have a sleepless eternal night in hell.”</a:t>
            </a:r>
          </a:p>
          <a:p>
            <a:pPr algn="ctr"/>
            <a:r>
              <a:rPr lang="en-US" sz="4800" b="1" dirty="0">
                <a:solidFill>
                  <a:schemeClr val="bg1"/>
                </a:solidFill>
                <a:latin typeface="Arial Rounded MT Bold" pitchFamily="34" charset="0"/>
                <a:cs typeface="Arial" pitchFamily="34" charset="0"/>
              </a:rPr>
              <a:t>― </a:t>
            </a:r>
            <a:r>
              <a:rPr lang="en-US" sz="4800" b="1" dirty="0" smtClean="0">
                <a:solidFill>
                  <a:srgbClr val="FFC000"/>
                </a:solidFill>
                <a:latin typeface="Arial Rounded MT Bold" pitchFamily="34" charset="0"/>
                <a:cs typeface="Arial" pitchFamily="34" charset="0"/>
              </a:rPr>
              <a:t>Leonard </a:t>
            </a:r>
            <a:r>
              <a:rPr lang="en-US" sz="4800" b="1" dirty="0" err="1">
                <a:solidFill>
                  <a:srgbClr val="FFC000"/>
                </a:solidFill>
                <a:latin typeface="Arial Rounded MT Bold" pitchFamily="34" charset="0"/>
                <a:cs typeface="Arial" pitchFamily="34" charset="0"/>
              </a:rPr>
              <a:t>Ravenhill</a:t>
            </a:r>
            <a:r>
              <a:rPr lang="en-US" sz="4800" b="1" dirty="0">
                <a:solidFill>
                  <a:srgbClr val="FFC000"/>
                </a:solidFill>
                <a:latin typeface="Arial Rounded MT Bold" pitchFamily="34" charset="0"/>
                <a:cs typeface="Arial" pitchFamily="34" charset="0"/>
              </a:rPr>
              <a:t>, Revival God's Way</a:t>
            </a:r>
          </a:p>
        </p:txBody>
      </p:sp>
    </p:spTree>
    <p:extLst>
      <p:ext uri="{BB962C8B-B14F-4D97-AF65-F5344CB8AC3E}">
        <p14:creationId xmlns:p14="http://schemas.microsoft.com/office/powerpoint/2010/main" val="1226756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4355" y="533400"/>
            <a:ext cx="7872413" cy="563231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“The apostles had no gold, but lots of glory. We have lots of gold, but no glory.”</a:t>
            </a:r>
          </a:p>
          <a:p>
            <a:pPr algn="ctr"/>
            <a:r>
              <a:rPr lang="en-US" sz="6000" b="1" dirty="0">
                <a:solidFill>
                  <a:srgbClr val="FFC000"/>
                </a:solidFill>
                <a:latin typeface="Arial Rounded MT Bold" pitchFamily="34" charset="0"/>
                <a:cs typeface="Arial" pitchFamily="34" charset="0"/>
              </a:rPr>
              <a:t>― </a:t>
            </a:r>
            <a:r>
              <a:rPr lang="en-US" sz="6000" b="1" dirty="0" smtClean="0">
                <a:solidFill>
                  <a:srgbClr val="FFC000"/>
                </a:solidFill>
                <a:latin typeface="Arial Rounded MT Bold" pitchFamily="34" charset="0"/>
                <a:cs typeface="Arial" pitchFamily="34" charset="0"/>
              </a:rPr>
              <a:t>Leonard </a:t>
            </a:r>
            <a:r>
              <a:rPr lang="en-US" sz="6000" b="1" dirty="0" err="1" smtClean="0">
                <a:solidFill>
                  <a:srgbClr val="FFC000"/>
                </a:solidFill>
                <a:latin typeface="Arial Rounded MT Bold" pitchFamily="34" charset="0"/>
                <a:cs typeface="Arial" pitchFamily="34" charset="0"/>
              </a:rPr>
              <a:t>Ravenhill</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60229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4355" y="117693"/>
            <a:ext cx="7872413" cy="6740307"/>
          </a:xfrm>
          <a:prstGeom prst="rect">
            <a:avLst/>
          </a:prstGeom>
        </p:spPr>
        <p:txBody>
          <a:bodyPr wrap="square">
            <a:spAutoFit/>
          </a:bodyPr>
          <a:lstStyle/>
          <a:p>
            <a:pPr algn="ctr"/>
            <a:r>
              <a:rPr lang="en-US" sz="3600" b="1" dirty="0">
                <a:solidFill>
                  <a:schemeClr val="bg1"/>
                </a:solidFill>
                <a:latin typeface="Arial Rounded MT Bold" pitchFamily="34" charset="0"/>
                <a:cs typeface="Arial" pitchFamily="34" charset="0"/>
              </a:rPr>
              <a:t>“One of these days some simple soul will pick up the Book of God, read it, and believe it. Then the rest of us will be embarrassed. We have adopted the convenient theory that the Bible is a Book to be explained, whereas first and foremost it is a Book to be believed (and after that to be obeyed).”</a:t>
            </a:r>
          </a:p>
          <a:p>
            <a:pPr algn="ctr"/>
            <a:r>
              <a:rPr lang="en-US" sz="3600" b="1" dirty="0" smtClean="0">
                <a:solidFill>
                  <a:srgbClr val="FFC000"/>
                </a:solidFill>
                <a:latin typeface="Arial Rounded MT Bold" pitchFamily="34" charset="0"/>
                <a:cs typeface="Arial" pitchFamily="34" charset="0"/>
              </a:rPr>
              <a:t>― Leonard </a:t>
            </a:r>
            <a:r>
              <a:rPr lang="en-US" sz="3600" b="1" dirty="0" err="1" smtClean="0">
                <a:solidFill>
                  <a:srgbClr val="FFC000"/>
                </a:solidFill>
                <a:latin typeface="Arial Rounded MT Bold" pitchFamily="34" charset="0"/>
                <a:cs typeface="Arial" pitchFamily="34" charset="0"/>
              </a:rPr>
              <a:t>Ravenhill</a:t>
            </a:r>
            <a:r>
              <a:rPr lang="en-US" sz="3600" b="1" dirty="0">
                <a:solidFill>
                  <a:srgbClr val="FFC000"/>
                </a:solidFill>
                <a:latin typeface="Arial Rounded MT Bold" pitchFamily="34" charset="0"/>
                <a:cs typeface="Arial" pitchFamily="34" charset="0"/>
              </a:rPr>
              <a:t>, Why Revival Tarries</a:t>
            </a:r>
          </a:p>
        </p:txBody>
      </p:sp>
    </p:spTree>
    <p:extLst>
      <p:ext uri="{BB962C8B-B14F-4D97-AF65-F5344CB8AC3E}">
        <p14:creationId xmlns:p14="http://schemas.microsoft.com/office/powerpoint/2010/main" val="772637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4355" y="712887"/>
            <a:ext cx="7872413" cy="5078313"/>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“The opportunity of a lifetime needs to be seized during the lifetime of the opportunity</a:t>
            </a:r>
            <a:r>
              <a:rPr lang="en-US" sz="5400" b="1" dirty="0" smtClean="0">
                <a:solidFill>
                  <a:schemeClr val="bg1"/>
                </a:solidFill>
                <a:latin typeface="Arial Rounded MT Bold" pitchFamily="34" charset="0"/>
                <a:cs typeface="Arial" pitchFamily="34" charset="0"/>
              </a:rPr>
              <a:t>.”</a:t>
            </a:r>
          </a:p>
          <a:p>
            <a:pPr algn="ctr"/>
            <a:r>
              <a:rPr lang="en-US" sz="5400" b="1" dirty="0" smtClean="0">
                <a:solidFill>
                  <a:srgbClr val="FFC000"/>
                </a:solidFill>
                <a:latin typeface="Arial Rounded MT Bold" pitchFamily="34" charset="0"/>
                <a:cs typeface="Arial" pitchFamily="34" charset="0"/>
              </a:rPr>
              <a:t>― Leonard </a:t>
            </a:r>
            <a:r>
              <a:rPr lang="en-US" sz="5400" b="1" dirty="0" err="1" smtClean="0">
                <a:solidFill>
                  <a:srgbClr val="FFC000"/>
                </a:solidFill>
                <a:latin typeface="Arial Rounded MT Bold" pitchFamily="34" charset="0"/>
                <a:cs typeface="Arial" pitchFamily="34" charset="0"/>
              </a:rPr>
              <a:t>Ravenhill</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359914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43091"/>
            <a:ext cx="7872413" cy="6186309"/>
          </a:xfrm>
          <a:prstGeom prst="rect">
            <a:avLst/>
          </a:prstGeom>
        </p:spPr>
        <p:txBody>
          <a:bodyPr wrap="square">
            <a:spAutoFit/>
          </a:bodyPr>
          <a:lstStyle/>
          <a:p>
            <a:pPr algn="ctr"/>
            <a:r>
              <a:rPr lang="en-US" sz="3600" b="1" dirty="0">
                <a:solidFill>
                  <a:schemeClr val="bg1"/>
                </a:solidFill>
                <a:latin typeface="Arial Rounded MT Bold" pitchFamily="34" charset="0"/>
                <a:cs typeface="Arial" pitchFamily="34" charset="0"/>
              </a:rPr>
              <a:t>“Sodom, which had no Bible, no preachers, no tracts, no prayer meetings, no churches, perished. How then will America and England be spared from the wrath of the Almighty, think you? We have millions of Bibles, scores of thousands of churches, endless preachers—and yet what sin!”</a:t>
            </a:r>
          </a:p>
          <a:p>
            <a:pPr algn="ctr"/>
            <a:r>
              <a:rPr lang="en-US" sz="3600" b="1" dirty="0" smtClean="0">
                <a:solidFill>
                  <a:schemeClr val="bg1"/>
                </a:solidFill>
                <a:latin typeface="Arial Rounded MT Bold" pitchFamily="34" charset="0"/>
                <a:cs typeface="Arial" pitchFamily="34" charset="0"/>
              </a:rPr>
              <a:t> </a:t>
            </a:r>
            <a:r>
              <a:rPr lang="en-US" sz="3600" b="1" dirty="0" smtClean="0">
                <a:solidFill>
                  <a:srgbClr val="FFC000"/>
                </a:solidFill>
                <a:latin typeface="Arial Rounded MT Bold" pitchFamily="34" charset="0"/>
                <a:cs typeface="Arial" pitchFamily="34" charset="0"/>
              </a:rPr>
              <a:t>― Leonard </a:t>
            </a:r>
            <a:r>
              <a:rPr lang="en-US" sz="3600" b="1" dirty="0" err="1">
                <a:solidFill>
                  <a:srgbClr val="FFC000"/>
                </a:solidFill>
                <a:latin typeface="Arial Rounded MT Bold" pitchFamily="34" charset="0"/>
                <a:cs typeface="Arial" pitchFamily="34" charset="0"/>
              </a:rPr>
              <a:t>Ravenhill</a:t>
            </a:r>
            <a:r>
              <a:rPr lang="en-US" sz="3600" b="1" dirty="0">
                <a:solidFill>
                  <a:srgbClr val="FFC000"/>
                </a:solidFill>
                <a:latin typeface="Arial Rounded MT Bold" pitchFamily="34" charset="0"/>
                <a:cs typeface="Arial" pitchFamily="34" charset="0"/>
              </a:rPr>
              <a:t>, Why Revival Tarries </a:t>
            </a:r>
          </a:p>
        </p:txBody>
      </p:sp>
    </p:spTree>
    <p:extLst>
      <p:ext uri="{BB962C8B-B14F-4D97-AF65-F5344CB8AC3E}">
        <p14:creationId xmlns:p14="http://schemas.microsoft.com/office/powerpoint/2010/main" val="2186552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43091"/>
            <a:ext cx="7872413" cy="5909310"/>
          </a:xfrm>
          <a:prstGeom prst="rect">
            <a:avLst/>
          </a:prstGeom>
        </p:spPr>
        <p:txBody>
          <a:bodyPr wrap="square">
            <a:spAutoFit/>
          </a:bodyPr>
          <a:lstStyle/>
          <a:p>
            <a:pPr algn="ctr"/>
            <a:r>
              <a:rPr lang="en-US" sz="5400" b="1" dirty="0" smtClean="0">
                <a:solidFill>
                  <a:schemeClr val="bg1"/>
                </a:solidFill>
                <a:latin typeface="Arial Rounded MT Bold" pitchFamily="34" charset="0"/>
                <a:cs typeface="Arial" pitchFamily="34" charset="0"/>
              </a:rPr>
              <a:t>“If </a:t>
            </a:r>
            <a:r>
              <a:rPr lang="en-US" sz="5400" b="1" dirty="0">
                <a:solidFill>
                  <a:schemeClr val="bg1"/>
                </a:solidFill>
                <a:latin typeface="Arial Rounded MT Bold" pitchFamily="34" charset="0"/>
                <a:cs typeface="Arial" pitchFamily="34" charset="0"/>
              </a:rPr>
              <a:t>we will do God’s work in God’s way at God’s time with God’s power, we shall have God’s blessing”</a:t>
            </a:r>
          </a:p>
          <a:p>
            <a:pPr algn="ctr"/>
            <a:r>
              <a:rPr lang="en-US" sz="5400" b="1" dirty="0" smtClean="0">
                <a:solidFill>
                  <a:srgbClr val="FFC000"/>
                </a:solidFill>
                <a:latin typeface="Arial Rounded MT Bold" pitchFamily="34" charset="0"/>
                <a:cs typeface="Arial" pitchFamily="34" charset="0"/>
              </a:rPr>
              <a:t>― Leonard </a:t>
            </a:r>
            <a:r>
              <a:rPr lang="en-US" sz="5400" b="1" dirty="0" err="1">
                <a:solidFill>
                  <a:srgbClr val="FFC000"/>
                </a:solidFill>
                <a:latin typeface="Arial Rounded MT Bold" pitchFamily="34" charset="0"/>
                <a:cs typeface="Arial" pitchFamily="34" charset="0"/>
              </a:rPr>
              <a:t>Ravenhill</a:t>
            </a:r>
            <a:r>
              <a:rPr lang="en-US" sz="5400" b="1" dirty="0">
                <a:solidFill>
                  <a:srgbClr val="FFC000"/>
                </a:solidFill>
                <a:latin typeface="Arial Rounded MT Bold" pitchFamily="34" charset="0"/>
                <a:cs typeface="Arial" pitchFamily="34" charset="0"/>
              </a:rPr>
              <a:t>, Why Revival Tarries </a:t>
            </a:r>
          </a:p>
        </p:txBody>
      </p:sp>
    </p:spTree>
    <p:extLst>
      <p:ext uri="{BB962C8B-B14F-4D97-AF65-F5344CB8AC3E}">
        <p14:creationId xmlns:p14="http://schemas.microsoft.com/office/powerpoint/2010/main" val="2333888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304800"/>
            <a:ext cx="7872413" cy="6247864"/>
          </a:xfrm>
          <a:prstGeom prst="rect">
            <a:avLst/>
          </a:prstGeom>
        </p:spPr>
        <p:txBody>
          <a:bodyPr wrap="square">
            <a:spAutoFit/>
          </a:bodyPr>
          <a:lstStyle/>
          <a:p>
            <a:pPr algn="ctr"/>
            <a:r>
              <a:rPr lang="en-US" sz="5000" b="1" dirty="0">
                <a:solidFill>
                  <a:schemeClr val="bg1"/>
                </a:solidFill>
                <a:latin typeface="Arial Rounded MT Bold" pitchFamily="34" charset="0"/>
                <a:cs typeface="Arial" pitchFamily="34" charset="0"/>
              </a:rPr>
              <a:t>“The man who can get believers to praying would, under God, usher in the greatest revival that the world has ever known.”</a:t>
            </a:r>
          </a:p>
          <a:p>
            <a:pPr algn="ctr"/>
            <a:r>
              <a:rPr lang="en-US" sz="5000" b="1" dirty="0" smtClean="0">
                <a:solidFill>
                  <a:srgbClr val="FFC000"/>
                </a:solidFill>
                <a:latin typeface="Arial Rounded MT Bold" pitchFamily="34" charset="0"/>
                <a:cs typeface="Arial" pitchFamily="34" charset="0"/>
              </a:rPr>
              <a:t>― Leonard </a:t>
            </a:r>
            <a:r>
              <a:rPr lang="en-US" sz="5000" b="1" dirty="0" err="1">
                <a:solidFill>
                  <a:srgbClr val="FFC000"/>
                </a:solidFill>
                <a:latin typeface="Arial Rounded MT Bold" pitchFamily="34" charset="0"/>
                <a:cs typeface="Arial" pitchFamily="34" charset="0"/>
              </a:rPr>
              <a:t>Ravenhill</a:t>
            </a:r>
            <a:r>
              <a:rPr lang="en-US" sz="5000" b="1" dirty="0">
                <a:solidFill>
                  <a:srgbClr val="FFC000"/>
                </a:solidFill>
                <a:latin typeface="Arial Rounded MT Bold" pitchFamily="34" charset="0"/>
                <a:cs typeface="Arial" pitchFamily="34" charset="0"/>
              </a:rPr>
              <a:t>, Why Revival Tarries </a:t>
            </a:r>
          </a:p>
        </p:txBody>
      </p:sp>
    </p:spTree>
    <p:extLst>
      <p:ext uri="{BB962C8B-B14F-4D97-AF65-F5344CB8AC3E}">
        <p14:creationId xmlns:p14="http://schemas.microsoft.com/office/powerpoint/2010/main" val="3739006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617577"/>
            <a:ext cx="7872413" cy="5478423"/>
          </a:xfrm>
          <a:prstGeom prst="rect">
            <a:avLst/>
          </a:prstGeom>
        </p:spPr>
        <p:txBody>
          <a:bodyPr wrap="square">
            <a:spAutoFit/>
          </a:bodyPr>
          <a:lstStyle/>
          <a:p>
            <a:pPr algn="ctr"/>
            <a:r>
              <a:rPr lang="en-US" sz="5000" b="1" dirty="0">
                <a:solidFill>
                  <a:schemeClr val="bg1"/>
                </a:solidFill>
                <a:latin typeface="Arial Rounded MT Bold" pitchFamily="34" charset="0"/>
                <a:cs typeface="Arial" pitchFamily="34" charset="0"/>
              </a:rPr>
              <a:t>“Yet ministers who do not spend two hours a day in prayer are not worth a dime a dozen, degrees or no degrees</a:t>
            </a:r>
            <a:r>
              <a:rPr lang="en-US" sz="5000" b="1" dirty="0" smtClean="0">
                <a:solidFill>
                  <a:schemeClr val="bg1"/>
                </a:solidFill>
                <a:latin typeface="Arial Rounded MT Bold" pitchFamily="34" charset="0"/>
                <a:cs typeface="Arial" pitchFamily="34" charset="0"/>
              </a:rPr>
              <a:t>.”</a:t>
            </a:r>
          </a:p>
          <a:p>
            <a:pPr algn="ctr"/>
            <a:r>
              <a:rPr lang="en-US" sz="5000" b="1" dirty="0" smtClean="0">
                <a:solidFill>
                  <a:srgbClr val="FFC000"/>
                </a:solidFill>
                <a:latin typeface="Arial Rounded MT Bold" pitchFamily="34" charset="0"/>
                <a:cs typeface="Arial" pitchFamily="34" charset="0"/>
              </a:rPr>
              <a:t>― Leonard </a:t>
            </a:r>
            <a:r>
              <a:rPr lang="en-US" sz="5000" b="1" dirty="0" err="1">
                <a:solidFill>
                  <a:srgbClr val="FFC000"/>
                </a:solidFill>
                <a:latin typeface="Arial Rounded MT Bold" pitchFamily="34" charset="0"/>
                <a:cs typeface="Arial" pitchFamily="34" charset="0"/>
              </a:rPr>
              <a:t>Ravenhill</a:t>
            </a:r>
            <a:r>
              <a:rPr lang="en-US" sz="5000" b="1" dirty="0">
                <a:solidFill>
                  <a:srgbClr val="FFC000"/>
                </a:solidFill>
                <a:latin typeface="Arial Rounded MT Bold" pitchFamily="34" charset="0"/>
                <a:cs typeface="Arial" pitchFamily="34" charset="0"/>
              </a:rPr>
              <a:t>, Why Revival Tarries </a:t>
            </a:r>
          </a:p>
        </p:txBody>
      </p:sp>
    </p:spTree>
    <p:extLst>
      <p:ext uri="{BB962C8B-B14F-4D97-AF65-F5344CB8AC3E}">
        <p14:creationId xmlns:p14="http://schemas.microsoft.com/office/powerpoint/2010/main" val="24527819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5909310"/>
          </a:xfrm>
          <a:prstGeom prst="rect">
            <a:avLst/>
          </a:prstGeom>
        </p:spPr>
        <p:txBody>
          <a:bodyPr wrap="square">
            <a:spAutoFit/>
          </a:bodyPr>
          <a:lstStyle/>
          <a:p>
            <a:pPr algn="ctr"/>
            <a:r>
              <a:rPr lang="en-US" sz="4200" b="1" dirty="0">
                <a:solidFill>
                  <a:schemeClr val="bg1"/>
                </a:solidFill>
                <a:latin typeface="Arial Rounded MT Bold" pitchFamily="34" charset="0"/>
                <a:cs typeface="Arial" pitchFamily="34" charset="0"/>
              </a:rPr>
              <a:t>“Today God is bypassing men—not because they are too ignorant, but because they are too self-sufficient. Brethren, our abilities are our handicaps, and our talents our stumbling blocks</a:t>
            </a:r>
            <a:r>
              <a:rPr lang="en-US" sz="4200" b="1" dirty="0" smtClean="0">
                <a:solidFill>
                  <a:schemeClr val="bg1"/>
                </a:solidFill>
                <a:latin typeface="Arial Rounded MT Bold" pitchFamily="34" charset="0"/>
                <a:cs typeface="Arial" pitchFamily="34" charset="0"/>
              </a:rPr>
              <a:t>!”</a:t>
            </a:r>
          </a:p>
          <a:p>
            <a:pPr algn="ctr"/>
            <a:r>
              <a:rPr lang="en-US" sz="4200" b="1" dirty="0" smtClean="0">
                <a:solidFill>
                  <a:srgbClr val="FFC000"/>
                </a:solidFill>
                <a:latin typeface="Arial Rounded MT Bold" pitchFamily="34" charset="0"/>
                <a:cs typeface="Arial" pitchFamily="34" charset="0"/>
              </a:rPr>
              <a:t>― Leonard </a:t>
            </a:r>
            <a:r>
              <a:rPr lang="en-US" sz="4200" b="1" dirty="0" err="1">
                <a:solidFill>
                  <a:srgbClr val="FFC000"/>
                </a:solidFill>
                <a:latin typeface="Arial Rounded MT Bold" pitchFamily="34" charset="0"/>
                <a:cs typeface="Arial" pitchFamily="34" charset="0"/>
              </a:rPr>
              <a:t>Ravenhill</a:t>
            </a:r>
            <a:r>
              <a:rPr lang="en-US" sz="4200" b="1" dirty="0">
                <a:solidFill>
                  <a:srgbClr val="FFC000"/>
                </a:solidFill>
                <a:latin typeface="Arial Rounded MT Bold" pitchFamily="34" charset="0"/>
                <a:cs typeface="Arial" pitchFamily="34" charset="0"/>
              </a:rPr>
              <a:t>, Why Revival Tarries </a:t>
            </a:r>
          </a:p>
        </p:txBody>
      </p:sp>
    </p:spTree>
    <p:extLst>
      <p:ext uri="{BB962C8B-B14F-4D97-AF65-F5344CB8AC3E}">
        <p14:creationId xmlns:p14="http://schemas.microsoft.com/office/powerpoint/2010/main" val="4018977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5262979"/>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“Notice, we never pray for folks we gossip about, and we never gossip about the folk for whom we pray! For prayer is a great deterrent</a:t>
            </a:r>
            <a:r>
              <a:rPr lang="en-US" sz="4800" b="1" dirty="0" smtClean="0">
                <a:solidFill>
                  <a:schemeClr val="bg1"/>
                </a:solidFill>
                <a:latin typeface="Arial Rounded MT Bold" pitchFamily="34" charset="0"/>
                <a:cs typeface="Arial" pitchFamily="34" charset="0"/>
              </a:rPr>
              <a:t>.”</a:t>
            </a:r>
          </a:p>
          <a:p>
            <a:pPr algn="ctr"/>
            <a:r>
              <a:rPr lang="en-US" sz="4800" b="1" dirty="0" smtClean="0">
                <a:solidFill>
                  <a:srgbClr val="FFC000"/>
                </a:solidFill>
                <a:latin typeface="Arial Rounded MT Bold" pitchFamily="34" charset="0"/>
                <a:cs typeface="Arial" pitchFamily="34" charset="0"/>
              </a:rPr>
              <a:t>― Leonard </a:t>
            </a:r>
            <a:r>
              <a:rPr lang="en-US" sz="4800" b="1" dirty="0" err="1" smtClean="0">
                <a:solidFill>
                  <a:srgbClr val="FFC000"/>
                </a:solidFill>
                <a:latin typeface="Arial Rounded MT Bold" pitchFamily="34" charset="0"/>
                <a:cs typeface="Arial" pitchFamily="34" charset="0"/>
              </a:rPr>
              <a:t>Ravenhill</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6855287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prstGeom prst="rect">
            <a:avLst/>
          </a:prstGeom>
          <a:blipFill>
            <a:blip r:embed="rId2"/>
            <a:srcRect/>
            <a:stretch>
              <a:fillRect b="-8696"/>
            </a:stretch>
          </a:blipFill>
        </p:spPr>
        <p:txBody>
          <a:bodyPr>
            <a:noAutofit/>
          </a:bodyPr>
          <a:lstStyle/>
          <a:p>
            <a:pPr algn="l"/>
            <a:r>
              <a:rPr lang="en-US" sz="8800" b="1" dirty="0" smtClean="0">
                <a:solidFill>
                  <a:schemeClr val="bg1"/>
                </a:solidFill>
                <a:latin typeface="Bahnschrift" pitchFamily="34" charset="0"/>
              </a:rPr>
              <a:t> 				  LECTURE </a:t>
            </a:r>
            <a:br>
              <a:rPr lang="en-US" sz="8800" b="1" dirty="0" smtClean="0">
                <a:solidFill>
                  <a:schemeClr val="bg1"/>
                </a:solidFill>
                <a:latin typeface="Bahnschrift" pitchFamily="34" charset="0"/>
              </a:rPr>
            </a:br>
            <a:r>
              <a:rPr lang="en-US" sz="8800" b="1" dirty="0" smtClean="0">
                <a:solidFill>
                  <a:schemeClr val="bg1"/>
                </a:solidFill>
                <a:latin typeface="Bahnschrift" pitchFamily="34" charset="0"/>
              </a:rPr>
              <a:t>                      </a:t>
            </a:r>
            <a:r>
              <a:rPr lang="en-US" sz="13800" b="1" dirty="0">
                <a:solidFill>
                  <a:schemeClr val="bg1"/>
                </a:solidFill>
                <a:latin typeface="Bahnschrift" pitchFamily="34" charset="0"/>
              </a:rPr>
              <a:t>7</a:t>
            </a:r>
            <a:endParaRPr lang="en-US" sz="16600" b="1" dirty="0">
              <a:solidFill>
                <a:schemeClr val="bg1"/>
              </a:solidFill>
              <a:latin typeface="Bahnschrift" pitchFamily="34" charset="0"/>
            </a:endParaRPr>
          </a:p>
        </p:txBody>
      </p:sp>
      <p:pic>
        <p:nvPicPr>
          <p:cNvPr id="8194" name="Picture 2" descr="Testament Wallpaper posted by Michelle Simp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856296"/>
            <a:ext cx="4693920" cy="35937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 y="4419600"/>
            <a:ext cx="9144000" cy="25146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006666"/>
                </a:solidFill>
                <a:latin typeface="Bahnschrift" pitchFamily="34" charset="0"/>
              </a:rPr>
              <a:t>The Place of Prayer in Revivals</a:t>
            </a:r>
            <a:endParaRPr lang="en-US" sz="7200" b="1" dirty="0">
              <a:solidFill>
                <a:srgbClr val="006666"/>
              </a:solidFill>
              <a:latin typeface="Bahnschrift" pitchFamily="34" charset="0"/>
            </a:endParaRPr>
          </a:p>
        </p:txBody>
      </p:sp>
    </p:spTree>
    <p:extLst>
      <p:ext uri="{BB962C8B-B14F-4D97-AF65-F5344CB8AC3E}">
        <p14:creationId xmlns:p14="http://schemas.microsoft.com/office/powerpoint/2010/main" val="968143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470898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“The secret of praying is praying in secret.”</a:t>
            </a:r>
          </a:p>
          <a:p>
            <a:pPr algn="ctr"/>
            <a:r>
              <a:rPr lang="en-US" sz="6000" b="1" dirty="0" smtClean="0">
                <a:solidFill>
                  <a:srgbClr val="FFC000"/>
                </a:solidFill>
                <a:latin typeface="Arial Rounded MT Bold" pitchFamily="34" charset="0"/>
                <a:cs typeface="Arial" pitchFamily="34" charset="0"/>
              </a:rPr>
              <a:t>― Leonard </a:t>
            </a:r>
            <a:r>
              <a:rPr lang="en-US" sz="6000" b="1" dirty="0" err="1" smtClean="0">
                <a:solidFill>
                  <a:srgbClr val="FFC000"/>
                </a:solidFill>
                <a:latin typeface="Arial Rounded MT Bold" pitchFamily="34" charset="0"/>
                <a:cs typeface="Arial" pitchFamily="34" charset="0"/>
              </a:rPr>
              <a:t>Ravenhill</a:t>
            </a:r>
            <a:r>
              <a:rPr lang="en-US" sz="6000" b="1" dirty="0">
                <a:solidFill>
                  <a:srgbClr val="FFC000"/>
                </a:solidFill>
                <a:latin typeface="Arial Rounded MT Bold" pitchFamily="34" charset="0"/>
                <a:cs typeface="Arial" pitchFamily="34" charset="0"/>
              </a:rPr>
              <a:t> Why Revival </a:t>
            </a:r>
            <a:r>
              <a:rPr lang="en-US" sz="6000" b="1" dirty="0" smtClean="0">
                <a:solidFill>
                  <a:srgbClr val="FFC000"/>
                </a:solidFill>
                <a:latin typeface="Arial Rounded MT Bold" pitchFamily="34" charset="0"/>
                <a:cs typeface="Arial" pitchFamily="34" charset="0"/>
              </a:rPr>
              <a:t>Tarries</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515781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6001643"/>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“The tragedy of this late hour is that we have too many dead men in the pulpits giving out too many dead sermons to too many dead people.”</a:t>
            </a:r>
          </a:p>
          <a:p>
            <a:pPr algn="ctr"/>
            <a:r>
              <a:rPr lang="en-US" sz="4800" b="1" dirty="0" smtClean="0">
                <a:solidFill>
                  <a:srgbClr val="FFC000"/>
                </a:solidFill>
                <a:latin typeface="Arial Rounded MT Bold" pitchFamily="34" charset="0"/>
                <a:cs typeface="Arial" pitchFamily="34" charset="0"/>
              </a:rPr>
              <a:t>― Leonard </a:t>
            </a:r>
            <a:r>
              <a:rPr lang="en-US" sz="4800" b="1" dirty="0" err="1" smtClean="0">
                <a:solidFill>
                  <a:srgbClr val="FFC000"/>
                </a:solidFill>
                <a:latin typeface="Arial Rounded MT Bold" pitchFamily="34" charset="0"/>
                <a:cs typeface="Arial" pitchFamily="34" charset="0"/>
              </a:rPr>
              <a:t>Ravenhill</a:t>
            </a:r>
            <a:r>
              <a:rPr lang="en-US" sz="4800" b="1" dirty="0" smtClean="0">
                <a:solidFill>
                  <a:srgbClr val="FFC000"/>
                </a:solidFill>
                <a:latin typeface="Arial Rounded MT Bold" pitchFamily="34" charset="0"/>
                <a:cs typeface="Arial" pitchFamily="34" charset="0"/>
              </a:rPr>
              <a:t>, Why </a:t>
            </a:r>
            <a:r>
              <a:rPr lang="en-US" sz="4800" b="1" dirty="0">
                <a:solidFill>
                  <a:srgbClr val="FFC000"/>
                </a:solidFill>
                <a:latin typeface="Arial Rounded MT Bold" pitchFamily="34" charset="0"/>
                <a:cs typeface="Arial" pitchFamily="34" charset="0"/>
              </a:rPr>
              <a:t>Revival </a:t>
            </a:r>
            <a:r>
              <a:rPr lang="en-US" sz="4800" b="1" dirty="0" smtClean="0">
                <a:solidFill>
                  <a:srgbClr val="FFC000"/>
                </a:solidFill>
                <a:latin typeface="Arial Rounded MT Bold" pitchFamily="34" charset="0"/>
                <a:cs typeface="Arial" pitchFamily="34" charset="0"/>
              </a:rPr>
              <a:t>Tarries</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4161408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5262979"/>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“Christianity today is so subnormal that if any Christian began to act like a normal New Testament Christian, he would be considered abnormal”</a:t>
            </a:r>
            <a:r>
              <a:rPr lang="en-US" sz="4800" b="1" dirty="0" smtClean="0">
                <a:solidFill>
                  <a:srgbClr val="FFC000"/>
                </a:solidFill>
                <a:latin typeface="Arial Rounded MT Bold" pitchFamily="34" charset="0"/>
                <a:cs typeface="Arial" pitchFamily="34" charset="0"/>
              </a:rPr>
              <a:t>― Leonard </a:t>
            </a:r>
            <a:r>
              <a:rPr lang="en-US" sz="4800" b="1" dirty="0" err="1" smtClean="0">
                <a:solidFill>
                  <a:srgbClr val="FFC000"/>
                </a:solidFill>
                <a:latin typeface="Arial Rounded MT Bold" pitchFamily="34" charset="0"/>
                <a:cs typeface="Arial" pitchFamily="34" charset="0"/>
              </a:rPr>
              <a:t>Ravenhill</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62197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5632311"/>
          </a:xfrm>
          <a:prstGeom prst="rect">
            <a:avLst/>
          </a:prstGeom>
        </p:spPr>
        <p:txBody>
          <a:bodyPr wrap="square">
            <a:spAutoFit/>
          </a:bodyPr>
          <a:lstStyle/>
          <a:p>
            <a:pPr algn="ctr"/>
            <a:r>
              <a:rPr lang="en-US" sz="4000" b="1" dirty="0">
                <a:solidFill>
                  <a:schemeClr val="bg1"/>
                </a:solidFill>
                <a:latin typeface="Arial Rounded MT Bold" pitchFamily="34" charset="0"/>
                <a:cs typeface="Arial" pitchFamily="34" charset="0"/>
              </a:rPr>
              <a:t>“It has been well said that there are only three classes of people in the world today: those who are afraid, those who do not know enough to be afraid, and those who know their Bibles</a:t>
            </a:r>
            <a:r>
              <a:rPr lang="en-US" sz="4000" b="1" dirty="0" smtClean="0">
                <a:solidFill>
                  <a:schemeClr val="bg1"/>
                </a:solidFill>
                <a:latin typeface="Arial Rounded MT Bold" pitchFamily="34" charset="0"/>
                <a:cs typeface="Arial" pitchFamily="34" charset="0"/>
              </a:rPr>
              <a:t>.”</a:t>
            </a:r>
            <a:br>
              <a:rPr lang="en-US" sz="4000" b="1" dirty="0" smtClean="0">
                <a:solidFill>
                  <a:schemeClr val="bg1"/>
                </a:solidFill>
                <a:latin typeface="Arial Rounded MT Bold" pitchFamily="34" charset="0"/>
                <a:cs typeface="Arial" pitchFamily="34" charset="0"/>
              </a:rPr>
            </a:br>
            <a:r>
              <a:rPr lang="en-US" sz="4000" b="1" dirty="0" smtClean="0">
                <a:solidFill>
                  <a:srgbClr val="FFC000"/>
                </a:solidFill>
                <a:latin typeface="Arial Rounded MT Bold" pitchFamily="34" charset="0"/>
                <a:cs typeface="Arial" pitchFamily="34" charset="0"/>
              </a:rPr>
              <a:t>― Leonard </a:t>
            </a:r>
            <a:r>
              <a:rPr lang="en-US" sz="4000" b="1" dirty="0" err="1" smtClean="0">
                <a:solidFill>
                  <a:srgbClr val="FFC000"/>
                </a:solidFill>
                <a:latin typeface="Arial Rounded MT Bold" pitchFamily="34" charset="0"/>
                <a:cs typeface="Arial" pitchFamily="34" charset="0"/>
              </a:rPr>
              <a:t>Ravenhill</a:t>
            </a:r>
            <a:r>
              <a:rPr lang="en-US" sz="4000" b="1" dirty="0" smtClean="0">
                <a:solidFill>
                  <a:srgbClr val="FFC000"/>
                </a:solidFill>
                <a:latin typeface="Arial Rounded MT Bold" pitchFamily="34" charset="0"/>
                <a:cs typeface="Arial" pitchFamily="34" charset="0"/>
              </a:rPr>
              <a:t>, Why Revival Tarries</a:t>
            </a:r>
            <a:endParaRPr lang="en-US" sz="4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719076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5940088"/>
          </a:xfrm>
          <a:prstGeom prst="rect">
            <a:avLst/>
          </a:prstGeom>
        </p:spPr>
        <p:txBody>
          <a:bodyPr wrap="square">
            <a:spAutoFit/>
          </a:bodyPr>
          <a:lstStyle/>
          <a:p>
            <a:pPr algn="ctr"/>
            <a:r>
              <a:rPr lang="en-US" sz="3800" b="1" dirty="0">
                <a:solidFill>
                  <a:schemeClr val="bg1"/>
                </a:solidFill>
                <a:latin typeface="Arial Rounded MT Bold" pitchFamily="34" charset="0"/>
                <a:cs typeface="Arial" pitchFamily="34" charset="0"/>
              </a:rPr>
              <a:t>“And before we can be clean and ready for Him to control, self-seeking, self-glory, self-interest, self-pity, self-righteousness, self-importance, self-promotion, self-satisfaction—and whatsoever else there be of self—must die.”</a:t>
            </a:r>
            <a:r>
              <a:rPr lang="en-US" sz="3800" b="1" dirty="0" smtClean="0">
                <a:solidFill>
                  <a:schemeClr val="bg1"/>
                </a:solidFill>
                <a:latin typeface="Arial Rounded MT Bold" pitchFamily="34" charset="0"/>
                <a:cs typeface="Arial" pitchFamily="34" charset="0"/>
              </a:rPr>
              <a:t/>
            </a:r>
            <a:br>
              <a:rPr lang="en-US" sz="3800" b="1" dirty="0" smtClean="0">
                <a:solidFill>
                  <a:schemeClr val="bg1"/>
                </a:solidFill>
                <a:latin typeface="Arial Rounded MT Bold" pitchFamily="34" charset="0"/>
                <a:cs typeface="Arial" pitchFamily="34" charset="0"/>
              </a:rPr>
            </a:br>
            <a:r>
              <a:rPr lang="en-US" sz="3800" b="1" dirty="0" smtClean="0">
                <a:solidFill>
                  <a:srgbClr val="FFC000"/>
                </a:solidFill>
                <a:latin typeface="Arial Rounded MT Bold" pitchFamily="34" charset="0"/>
                <a:cs typeface="Arial" pitchFamily="34" charset="0"/>
              </a:rPr>
              <a:t>― Leonard </a:t>
            </a:r>
            <a:r>
              <a:rPr lang="en-US" sz="3800" b="1" dirty="0" err="1" smtClean="0">
                <a:solidFill>
                  <a:srgbClr val="FFC000"/>
                </a:solidFill>
                <a:latin typeface="Arial Rounded MT Bold" pitchFamily="34" charset="0"/>
                <a:cs typeface="Arial" pitchFamily="34" charset="0"/>
              </a:rPr>
              <a:t>Ravenhill</a:t>
            </a:r>
            <a:r>
              <a:rPr lang="en-US" sz="3800" b="1" dirty="0" smtClean="0">
                <a:solidFill>
                  <a:srgbClr val="FFC000"/>
                </a:solidFill>
                <a:latin typeface="Arial Rounded MT Bold" pitchFamily="34" charset="0"/>
                <a:cs typeface="Arial" pitchFamily="34" charset="0"/>
              </a:rPr>
              <a:t>, Why Revival Tarries</a:t>
            </a:r>
            <a:endParaRPr lang="en-US" sz="3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416662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6001643"/>
          </a:xfrm>
          <a:prstGeom prst="rect">
            <a:avLst/>
          </a:prstGeom>
        </p:spPr>
        <p:txBody>
          <a:bodyPr wrap="square">
            <a:spAutoFit/>
          </a:bodyPr>
          <a:lstStyle/>
          <a:p>
            <a:pPr algn="ctr"/>
            <a:r>
              <a:rPr lang="en-US" sz="3200" b="1" dirty="0">
                <a:solidFill>
                  <a:schemeClr val="bg1"/>
                </a:solidFill>
                <a:latin typeface="Arial Rounded MT Bold" pitchFamily="34" charset="0"/>
                <a:cs typeface="Arial" pitchFamily="34" charset="0"/>
              </a:rPr>
              <a:t>“Jesus said, ‘‘Go ye!’’ but He also said, ‘‘Tarry until!’’ Let any man shut himself up for a week with only bread and water, with no books except the Bible, with no visitor except the Holy Ghost, and I guarantee, my preacher brethren, that that man will either break up or break through and out. After that, like Paul, he will be known in hell</a:t>
            </a:r>
            <a:r>
              <a:rPr lang="en-US" sz="3200" b="1" dirty="0" smtClean="0">
                <a:solidFill>
                  <a:schemeClr val="bg1"/>
                </a:solidFill>
                <a:latin typeface="Arial Rounded MT Bold" pitchFamily="34" charset="0"/>
                <a:cs typeface="Arial" pitchFamily="34" charset="0"/>
              </a:rPr>
              <a:t>!”</a:t>
            </a:r>
            <a:br>
              <a:rPr lang="en-US" sz="3200" b="1" dirty="0" smtClean="0">
                <a:solidFill>
                  <a:schemeClr val="bg1"/>
                </a:solidFill>
                <a:latin typeface="Arial Rounded MT Bold" pitchFamily="34" charset="0"/>
                <a:cs typeface="Arial" pitchFamily="34" charset="0"/>
              </a:rPr>
            </a:br>
            <a:r>
              <a:rPr lang="en-US" sz="3200" b="1" dirty="0" smtClean="0">
                <a:solidFill>
                  <a:srgbClr val="FFC000"/>
                </a:solidFill>
                <a:latin typeface="Arial Rounded MT Bold" pitchFamily="34" charset="0"/>
                <a:cs typeface="Arial" pitchFamily="34" charset="0"/>
              </a:rPr>
              <a:t>― Leonard </a:t>
            </a:r>
            <a:r>
              <a:rPr lang="en-US" sz="3200" b="1" dirty="0" err="1" smtClean="0">
                <a:solidFill>
                  <a:srgbClr val="FFC000"/>
                </a:solidFill>
                <a:latin typeface="Arial Rounded MT Bold" pitchFamily="34" charset="0"/>
                <a:cs typeface="Arial" pitchFamily="34" charset="0"/>
              </a:rPr>
              <a:t>Ravenhill</a:t>
            </a:r>
            <a:r>
              <a:rPr lang="en-US" sz="3200" b="1" dirty="0" smtClean="0">
                <a:solidFill>
                  <a:srgbClr val="FFC000"/>
                </a:solidFill>
                <a:latin typeface="Arial Rounded MT Bold" pitchFamily="34" charset="0"/>
                <a:cs typeface="Arial" pitchFamily="34" charset="0"/>
              </a:rPr>
              <a:t>, Why Revival Tarries</a:t>
            </a:r>
            <a:endParaRPr lang="en-US" sz="32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019146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57200"/>
            <a:ext cx="7872413" cy="5909310"/>
          </a:xfrm>
          <a:prstGeom prst="rect">
            <a:avLst/>
          </a:prstGeom>
        </p:spPr>
        <p:txBody>
          <a:bodyPr wrap="square">
            <a:spAutoFit/>
          </a:bodyPr>
          <a:lstStyle/>
          <a:p>
            <a:pPr algn="ctr"/>
            <a:r>
              <a:rPr lang="en-US" sz="4200" b="1" dirty="0">
                <a:solidFill>
                  <a:schemeClr val="bg1"/>
                </a:solidFill>
                <a:latin typeface="Arial Rounded MT Bold" pitchFamily="34" charset="0"/>
                <a:cs typeface="Arial" pitchFamily="34" charset="0"/>
              </a:rPr>
              <a:t>“God never intended His Church to be a refrigerator in which to preserve perishable piety. He intended it to be an incubator in which to hatch out converts</a:t>
            </a:r>
            <a:r>
              <a:rPr lang="en-US" sz="4200" b="1" dirty="0" smtClean="0">
                <a:solidFill>
                  <a:schemeClr val="bg1"/>
                </a:solidFill>
                <a:latin typeface="Arial Rounded MT Bold" pitchFamily="34" charset="0"/>
                <a:cs typeface="Arial" pitchFamily="34" charset="0"/>
              </a:rPr>
              <a:t>. ― F. </a:t>
            </a:r>
            <a:r>
              <a:rPr lang="en-US" sz="4200" b="1" dirty="0">
                <a:solidFill>
                  <a:schemeClr val="bg1"/>
                </a:solidFill>
                <a:latin typeface="Arial Rounded MT Bold" pitchFamily="34" charset="0"/>
                <a:cs typeface="Arial" pitchFamily="34" charset="0"/>
              </a:rPr>
              <a:t>LINCICOME”</a:t>
            </a:r>
          </a:p>
          <a:p>
            <a:pPr algn="ctr"/>
            <a:r>
              <a:rPr lang="en-US" sz="4200" b="1" dirty="0">
                <a:solidFill>
                  <a:srgbClr val="FFC000"/>
                </a:solidFill>
                <a:latin typeface="Arial Rounded MT Bold" pitchFamily="34" charset="0"/>
                <a:cs typeface="Arial" pitchFamily="34" charset="0"/>
              </a:rPr>
              <a:t>― Leonard </a:t>
            </a:r>
            <a:r>
              <a:rPr lang="en-US" sz="4200" b="1" dirty="0" err="1">
                <a:solidFill>
                  <a:srgbClr val="FFC000"/>
                </a:solidFill>
                <a:latin typeface="Arial Rounded MT Bold" pitchFamily="34" charset="0"/>
                <a:cs typeface="Arial" pitchFamily="34" charset="0"/>
              </a:rPr>
              <a:t>Ravenhill</a:t>
            </a:r>
            <a:r>
              <a:rPr lang="en-US" sz="4200" b="1" dirty="0">
                <a:solidFill>
                  <a:srgbClr val="FFC000"/>
                </a:solidFill>
                <a:latin typeface="Arial Rounded MT Bold" pitchFamily="34" charset="0"/>
                <a:cs typeface="Arial" pitchFamily="34" charset="0"/>
              </a:rPr>
              <a:t>, Why Revival Tarries</a:t>
            </a:r>
          </a:p>
        </p:txBody>
      </p:sp>
    </p:spTree>
    <p:extLst>
      <p:ext uri="{BB962C8B-B14F-4D97-AF65-F5344CB8AC3E}">
        <p14:creationId xmlns:p14="http://schemas.microsoft.com/office/powerpoint/2010/main" val="992971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17CB770-EFBE-4A1B-AB20-88BB6026811E}"/>
              </a:ext>
            </a:extLst>
          </p:cNvPr>
          <p:cNvSpPr txBox="1">
            <a:spLocks/>
          </p:cNvSpPr>
          <p:nvPr/>
        </p:nvSpPr>
        <p:spPr>
          <a:xfrm>
            <a:off x="1" y="744"/>
            <a:ext cx="9143999" cy="5409456"/>
          </a:xfrm>
          <a:prstGeom prst="rect">
            <a:avLst/>
          </a:prstGeom>
          <a:gradFill>
            <a:gsLst>
              <a:gs pos="1000">
                <a:schemeClr val="accent4">
                  <a:lumMod val="50000"/>
                </a:schemeClr>
              </a:gs>
              <a:gs pos="49000">
                <a:schemeClr val="accent2">
                  <a:lumMod val="50000"/>
                </a:schemeClr>
              </a:gs>
              <a:gs pos="59302">
                <a:schemeClr val="accent2">
                  <a:lumMod val="50000"/>
                </a:schemeClr>
              </a:gs>
              <a:gs pos="100000">
                <a:srgbClr val="FFC000"/>
              </a:gs>
            </a:gsLst>
            <a:path path="circl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r">
              <a:buNone/>
            </a:pPr>
            <a:r>
              <a:rPr lang="en-US" sz="8800" b="1" dirty="0" smtClean="0">
                <a:solidFill>
                  <a:schemeClr val="bg1"/>
                </a:solidFill>
                <a:latin typeface="Copperplate Gothic Bold" pitchFamily="34" charset="0"/>
                <a:cs typeface="Arial" panose="020B0604020202020204" pitchFamily="34" charset="0"/>
              </a:rPr>
              <a:t>A. W</a:t>
            </a:r>
            <a:r>
              <a:rPr lang="en-US" sz="8800" b="1" dirty="0">
                <a:solidFill>
                  <a:schemeClr val="bg1"/>
                </a:solidFill>
                <a:latin typeface="Copperplate Gothic Bold" pitchFamily="34" charset="0"/>
                <a:cs typeface="Arial" panose="020B0604020202020204" pitchFamily="34" charset="0"/>
              </a:rPr>
              <a:t>. </a:t>
            </a:r>
            <a:r>
              <a:rPr lang="en-US" sz="8800" b="1" dirty="0" err="1">
                <a:solidFill>
                  <a:schemeClr val="bg1"/>
                </a:solidFill>
                <a:latin typeface="Copperplate Gothic Bold" pitchFamily="34" charset="0"/>
                <a:cs typeface="Arial" panose="020B0604020202020204" pitchFamily="34" charset="0"/>
              </a:rPr>
              <a:t>Tozer</a:t>
            </a:r>
            <a:r>
              <a:rPr lang="en-US" sz="8800" b="1" dirty="0">
                <a:solidFill>
                  <a:schemeClr val="bg1"/>
                </a:solidFill>
                <a:latin typeface="Copperplate Gothic Bold" pitchFamily="34" charset="0"/>
                <a:cs typeface="Arial" panose="020B0604020202020204" pitchFamily="34" charset="0"/>
              </a:rPr>
              <a:t> </a:t>
            </a:r>
            <a:endParaRPr lang="en-US" sz="8800" b="1" dirty="0" smtClean="0">
              <a:solidFill>
                <a:schemeClr val="bg1"/>
              </a:solidFill>
              <a:latin typeface="Copperplate Gothic Bold" pitchFamily="34" charset="0"/>
              <a:cs typeface="Arial" panose="020B0604020202020204" pitchFamily="34" charset="0"/>
            </a:endParaRPr>
          </a:p>
          <a:p>
            <a:pPr marL="0" indent="0" algn="r">
              <a:buNone/>
            </a:pPr>
            <a:r>
              <a:rPr lang="en-US" sz="8800" b="1" dirty="0" smtClean="0">
                <a:solidFill>
                  <a:schemeClr val="bg1"/>
                </a:solidFill>
                <a:latin typeface="Copperplate Gothic Bold" pitchFamily="34" charset="0"/>
                <a:cs typeface="Arial" panose="020B0604020202020204" pitchFamily="34" charset="0"/>
              </a:rPr>
              <a:t>Quotes</a:t>
            </a:r>
            <a:endParaRPr lang="en-US" sz="8800" b="1" dirty="0">
              <a:solidFill>
                <a:schemeClr val="bg1"/>
              </a:solidFill>
              <a:latin typeface="Copperplate Gothic Bold" pitchFamily="34" charset="0"/>
              <a:cs typeface="Arial" panose="020B0604020202020204" pitchFamily="34" charset="0"/>
            </a:endParaRPr>
          </a:p>
        </p:txBody>
      </p:sp>
      <p:pic>
        <p:nvPicPr>
          <p:cNvPr id="47106" name="Picture 2" descr="Download A W Tozer eBook Collection [PDF] - SBIC CONN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68625"/>
            <a:ext cx="3300412" cy="4007739"/>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38531"/>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838200"/>
            <a:ext cx="7872413" cy="5632311"/>
          </a:xfrm>
          <a:prstGeom prst="rect">
            <a:avLst/>
          </a:prstGeom>
        </p:spPr>
        <p:txBody>
          <a:bodyPr wrap="square">
            <a:spAutoFit/>
          </a:bodyPr>
          <a:lstStyle/>
          <a:p>
            <a:pPr algn="ctr"/>
            <a:r>
              <a:rPr lang="en-US" sz="6000" b="1" dirty="0" smtClean="0">
                <a:solidFill>
                  <a:schemeClr val="bg1"/>
                </a:solidFill>
                <a:latin typeface="Arial Rounded MT Bold" pitchFamily="34" charset="0"/>
                <a:cs typeface="Arial" pitchFamily="34" charset="0"/>
              </a:rPr>
              <a:t>“God </a:t>
            </a:r>
            <a:r>
              <a:rPr lang="en-US" sz="6000" b="1" dirty="0">
                <a:solidFill>
                  <a:schemeClr val="bg1"/>
                </a:solidFill>
                <a:latin typeface="Arial Rounded MT Bold" pitchFamily="34" charset="0"/>
                <a:cs typeface="Arial" pitchFamily="34" charset="0"/>
              </a:rPr>
              <a:t>answers our prayers not because we are good, but because He is good</a:t>
            </a:r>
            <a:r>
              <a:rPr lang="en-US" sz="6000" b="1" dirty="0" smtClean="0">
                <a:solidFill>
                  <a:schemeClr val="bg1"/>
                </a:solidFill>
                <a:latin typeface="Arial Rounded MT Bold" pitchFamily="34" charset="0"/>
                <a:cs typeface="Arial" pitchFamily="34" charset="0"/>
              </a:rPr>
              <a:t>.”</a:t>
            </a: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9278130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161299"/>
            <a:ext cx="7872413" cy="655564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“[In our fast-paced life] we have no time for contemplation. We have no time to answer God when He calls.”</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245949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17CB770-EFBE-4A1B-AB20-88BB6026811E}"/>
              </a:ext>
            </a:extLst>
          </p:cNvPr>
          <p:cNvSpPr txBox="1">
            <a:spLocks/>
          </p:cNvSpPr>
          <p:nvPr/>
        </p:nvSpPr>
        <p:spPr>
          <a:xfrm>
            <a:off x="1" y="744"/>
            <a:ext cx="9143999" cy="5409456"/>
          </a:xfrm>
          <a:prstGeom prst="rect">
            <a:avLst/>
          </a:prstGeom>
          <a:gradFill>
            <a:gsLst>
              <a:gs pos="1000">
                <a:schemeClr val="accent4">
                  <a:lumMod val="50000"/>
                </a:schemeClr>
              </a:gs>
              <a:gs pos="49000">
                <a:schemeClr val="accent2">
                  <a:lumMod val="50000"/>
                </a:schemeClr>
              </a:gs>
              <a:gs pos="59302">
                <a:schemeClr val="accent2">
                  <a:lumMod val="50000"/>
                </a:schemeClr>
              </a:gs>
              <a:gs pos="100000">
                <a:srgbClr val="FFC000"/>
              </a:gs>
            </a:gsLst>
            <a:path path="circl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r">
              <a:buNone/>
            </a:pPr>
            <a:r>
              <a:rPr lang="en-US" sz="8800" b="1" dirty="0" smtClean="0">
                <a:solidFill>
                  <a:schemeClr val="bg1"/>
                </a:solidFill>
                <a:latin typeface="Copperplate Gothic Bold" pitchFamily="34" charset="0"/>
                <a:cs typeface="Arial" panose="020B0604020202020204" pitchFamily="34" charset="0"/>
              </a:rPr>
              <a:t>Leonard </a:t>
            </a:r>
            <a:r>
              <a:rPr lang="en-US" sz="8800" b="1" dirty="0" err="1" smtClean="0">
                <a:solidFill>
                  <a:schemeClr val="bg1"/>
                </a:solidFill>
                <a:latin typeface="Copperplate Gothic Bold" pitchFamily="34" charset="0"/>
                <a:cs typeface="Arial" panose="020B0604020202020204" pitchFamily="34" charset="0"/>
              </a:rPr>
              <a:t>Ravenhill</a:t>
            </a:r>
            <a:r>
              <a:rPr lang="en-US" sz="8800" b="1" dirty="0" smtClean="0">
                <a:solidFill>
                  <a:schemeClr val="bg1"/>
                </a:solidFill>
                <a:latin typeface="Copperplate Gothic Bold" pitchFamily="34" charset="0"/>
                <a:cs typeface="Arial" panose="020B0604020202020204" pitchFamily="34" charset="0"/>
              </a:rPr>
              <a:t> Quotes</a:t>
            </a:r>
            <a:endParaRPr lang="en-US" sz="8800" b="1" dirty="0">
              <a:solidFill>
                <a:schemeClr val="bg1"/>
              </a:solidFill>
              <a:latin typeface="Copperplate Gothic Bold" pitchFamily="34" charset="0"/>
              <a:cs typeface="Arial" panose="020B0604020202020204" pitchFamily="34" charset="0"/>
            </a:endParaRPr>
          </a:p>
        </p:txBody>
      </p:sp>
      <p:pic>
        <p:nvPicPr>
          <p:cNvPr id="14340" name="Picture 4" descr="Leonard Ravenhill Citações - Photos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660832" cy="29718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5825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4"/>
            <a:ext cx="7872413" cy="563231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“Distractions must be conquered or they will conquer us. So let us cultivate simplicity.”</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966762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344894"/>
            <a:ext cx="7872413" cy="655564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“I think that some of the greatest prayer is prayer where you don’t say one single word or ask for anything.”</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912360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322600"/>
            <a:ext cx="7872413" cy="655564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“Prayer at its holiest moment is the entering into God [where] miracles seem tame … by comparison.”</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4930039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2" y="152400"/>
            <a:ext cx="7872413" cy="6740307"/>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“Prayer is always in danger of degenerating into a glorified gold rush. How to get things from God occupies most [books].”</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A. W. </a:t>
            </a:r>
            <a:r>
              <a:rPr lang="en-US" sz="5400" b="1" dirty="0" err="1" smtClean="0">
                <a:solidFill>
                  <a:srgbClr val="FFC000"/>
                </a:solidFill>
                <a:latin typeface="Arial Rounded MT Bold" pitchFamily="34" charset="0"/>
                <a:cs typeface="Arial" pitchFamily="34" charset="0"/>
              </a:rPr>
              <a:t>Tozer</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8441380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4"/>
            <a:ext cx="7872413" cy="470898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“True prayer cannot be imitated nor can it be learned from someone else.”</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705389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491490"/>
            <a:ext cx="7872413" cy="5909310"/>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“God’s loving motive is to bring us into total harmony with Himself so moral power &amp; holy usefulness become ours.”</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A. W. </a:t>
            </a:r>
            <a:r>
              <a:rPr lang="en-US" sz="5400" b="1" dirty="0" err="1" smtClean="0">
                <a:solidFill>
                  <a:srgbClr val="FFC000"/>
                </a:solidFill>
                <a:latin typeface="Arial Rounded MT Bold" pitchFamily="34" charset="0"/>
                <a:cs typeface="Arial" pitchFamily="34" charset="0"/>
              </a:rPr>
              <a:t>Tozer</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548835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600" y="304800"/>
            <a:ext cx="7872413" cy="655564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“Nothing is complete in itself but requires something outside itself in order to exist.”</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437117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304800"/>
            <a:ext cx="7872413" cy="655564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“God formed us for His pleasure… He meant for us to see Him and live with Him and draw our life from His smile.”</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393943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491490"/>
            <a:ext cx="7872413" cy="5909310"/>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“We please God most, not by frantically trying to make ourselves good, but by throwing ourselves into His arms.”</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A. W. </a:t>
            </a:r>
            <a:r>
              <a:rPr lang="en-US" sz="5400" b="1" dirty="0" err="1" smtClean="0">
                <a:solidFill>
                  <a:srgbClr val="FFC000"/>
                </a:solidFill>
                <a:latin typeface="Arial Rounded MT Bold" pitchFamily="34" charset="0"/>
                <a:cs typeface="Arial" pitchFamily="34" charset="0"/>
              </a:rPr>
              <a:t>Tozer</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689196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4"/>
            <a:ext cx="7872413" cy="563231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“God cannot be persuaded to alter His Word nor talked into answering selfish prayer.”</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589665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123617"/>
            <a:ext cx="7872413" cy="6494085"/>
          </a:xfrm>
          <a:prstGeom prst="rect">
            <a:avLst/>
          </a:prstGeom>
        </p:spPr>
        <p:txBody>
          <a:bodyPr wrap="square">
            <a:spAutoFit/>
          </a:bodyPr>
          <a:lstStyle/>
          <a:p>
            <a:pPr algn="ctr"/>
            <a:r>
              <a:rPr lang="en-US" sz="3200" b="1" dirty="0" smtClean="0">
                <a:solidFill>
                  <a:schemeClr val="bg1"/>
                </a:solidFill>
                <a:latin typeface="Arial Rounded MT Bold" pitchFamily="34" charset="0"/>
                <a:cs typeface="Arial" pitchFamily="34" charset="0"/>
              </a:rPr>
              <a:t>“</a:t>
            </a:r>
            <a:r>
              <a:rPr lang="en-US" sz="3200" b="1" dirty="0">
                <a:solidFill>
                  <a:schemeClr val="bg1"/>
                </a:solidFill>
                <a:latin typeface="Arial Rounded MT Bold" pitchFamily="34" charset="0"/>
                <a:cs typeface="Arial" pitchFamily="34" charset="0"/>
              </a:rPr>
              <a:t>No man is greater than his prayer life. The pastor who is not praying is playing; the people who are not praying are straying. We have many organizers, but few agonizers; many players and payers, few pray-</a:t>
            </a:r>
            <a:r>
              <a:rPr lang="en-US" sz="3200" b="1" dirty="0" err="1">
                <a:solidFill>
                  <a:schemeClr val="bg1"/>
                </a:solidFill>
                <a:latin typeface="Arial Rounded MT Bold" pitchFamily="34" charset="0"/>
                <a:cs typeface="Arial" pitchFamily="34" charset="0"/>
              </a:rPr>
              <a:t>ers</a:t>
            </a:r>
            <a:r>
              <a:rPr lang="en-US" sz="3200" b="1" dirty="0">
                <a:solidFill>
                  <a:schemeClr val="bg1"/>
                </a:solidFill>
                <a:latin typeface="Arial Rounded MT Bold" pitchFamily="34" charset="0"/>
                <a:cs typeface="Arial" pitchFamily="34" charset="0"/>
              </a:rPr>
              <a:t>; many singers, few clingers; lots of pastors, few wrestlers; many fears, few tears; much fashion, little passion; many interferers, few intercessors; many writers, but few fighters. Failing here, we fail everywhere</a:t>
            </a:r>
            <a:r>
              <a:rPr lang="en-US" sz="3200" b="1" dirty="0" smtClean="0">
                <a:solidFill>
                  <a:schemeClr val="bg1"/>
                </a:solidFill>
                <a:latin typeface="Arial Rounded MT Bold" pitchFamily="34" charset="0"/>
                <a:cs typeface="Arial" pitchFamily="34" charset="0"/>
              </a:rPr>
              <a:t>.”</a:t>
            </a:r>
            <a:r>
              <a:rPr lang="en-US" sz="3200" b="1" dirty="0">
                <a:solidFill>
                  <a:schemeClr val="bg1"/>
                </a:solidFill>
                <a:latin typeface="Arial Rounded MT Bold" pitchFamily="34" charset="0"/>
                <a:cs typeface="Arial" pitchFamily="34" charset="0"/>
              </a:rPr>
              <a:t/>
            </a:r>
            <a:br>
              <a:rPr lang="en-US" sz="3200" b="1" dirty="0">
                <a:solidFill>
                  <a:schemeClr val="bg1"/>
                </a:solidFill>
                <a:latin typeface="Arial Rounded MT Bold" pitchFamily="34" charset="0"/>
                <a:cs typeface="Arial" pitchFamily="34" charset="0"/>
              </a:rPr>
            </a:br>
            <a:r>
              <a:rPr lang="en-US" sz="3200" b="1" dirty="0">
                <a:solidFill>
                  <a:srgbClr val="FFC000"/>
                </a:solidFill>
                <a:latin typeface="Arial Rounded MT Bold" pitchFamily="34" charset="0"/>
                <a:cs typeface="Arial" pitchFamily="34" charset="0"/>
              </a:rPr>
              <a:t>― Leonard </a:t>
            </a:r>
            <a:r>
              <a:rPr lang="en-US" sz="3200" b="1" dirty="0" err="1">
                <a:solidFill>
                  <a:srgbClr val="FFC000"/>
                </a:solidFill>
                <a:latin typeface="Arial Rounded MT Bold" pitchFamily="34" charset="0"/>
                <a:cs typeface="Arial" pitchFamily="34" charset="0"/>
              </a:rPr>
              <a:t>Ravenhill</a:t>
            </a:r>
            <a:endParaRPr lang="en-US" sz="32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9152061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4"/>
            <a:ext cx="7872413" cy="563231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“Prayer will become effective when we stop using it as a substitute for </a:t>
            </a:r>
            <a:r>
              <a:rPr lang="en-US" sz="6000" b="1" dirty="0" smtClean="0">
                <a:solidFill>
                  <a:schemeClr val="bg1"/>
                </a:solidFill>
                <a:latin typeface="Arial Rounded MT Bold" pitchFamily="34" charset="0"/>
                <a:cs typeface="Arial" pitchFamily="34" charset="0"/>
              </a:rPr>
              <a:t>obedience.”</a:t>
            </a: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660274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4"/>
            <a:ext cx="7872413" cy="470898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“Wherever faith has eyes to see, there is a smiling presence of the Son of God.”</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194261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3"/>
            <a:ext cx="7872413" cy="470898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“You can see God from anywhere if your mind is set to love and obey Him.”</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6678719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3"/>
            <a:ext cx="7872413" cy="470898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“The devil is a better theologian than any of us and is a devil still.”</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915414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dang Waterfall ,Thailand,flower Stock Image - Image of asia, fall:  79291655"/>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7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784294"/>
            <a:ext cx="7872413" cy="5632311"/>
          </a:xfrm>
          <a:prstGeom prst="rect">
            <a:avLst/>
          </a:prstGeom>
        </p:spPr>
        <p:txBody>
          <a:bodyPr wrap="square">
            <a:spAutoFit/>
          </a:bodyPr>
          <a:lstStyle/>
          <a:p>
            <a:pPr algn="ctr"/>
            <a:r>
              <a:rPr lang="en-US" sz="6000" b="1" dirty="0">
                <a:solidFill>
                  <a:schemeClr val="bg1"/>
                </a:solidFill>
                <a:latin typeface="Arial Rounded MT Bold" pitchFamily="34" charset="0"/>
                <a:cs typeface="Arial" pitchFamily="34" charset="0"/>
              </a:rPr>
              <a:t>“See to it that we pray more than we preach and we will never preach ourselves out.”</a:t>
            </a:r>
            <a:endParaRPr lang="en-US" sz="6000" b="1" dirty="0" smtClean="0">
              <a:solidFill>
                <a:schemeClr val="bg1"/>
              </a:solidFill>
              <a:latin typeface="Arial Rounded MT Bold" pitchFamily="34" charset="0"/>
              <a:cs typeface="Arial" pitchFamily="34" charset="0"/>
            </a:endParaRPr>
          </a:p>
          <a:p>
            <a:pPr algn="ctr"/>
            <a:r>
              <a:rPr lang="en-US" sz="6000" b="1" dirty="0" smtClean="0">
                <a:solidFill>
                  <a:srgbClr val="FFC000"/>
                </a:solidFill>
                <a:latin typeface="Arial Rounded MT Bold" pitchFamily="34" charset="0"/>
                <a:cs typeface="Arial" pitchFamily="34" charset="0"/>
              </a:rPr>
              <a:t>― A. W. </a:t>
            </a:r>
            <a:r>
              <a:rPr lang="en-US" sz="6000" b="1" dirty="0" err="1" smtClean="0">
                <a:solidFill>
                  <a:srgbClr val="FFC000"/>
                </a:solidFill>
                <a:latin typeface="Arial Rounded MT Bold" pitchFamily="34" charset="0"/>
                <a:cs typeface="Arial" pitchFamily="34" charset="0"/>
              </a:rPr>
              <a:t>Tozer</a:t>
            </a:r>
            <a:endParaRPr lang="en-US" sz="6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215990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17CB770-EFBE-4A1B-AB20-88BB6026811E}"/>
              </a:ext>
            </a:extLst>
          </p:cNvPr>
          <p:cNvSpPr txBox="1">
            <a:spLocks/>
          </p:cNvSpPr>
          <p:nvPr/>
        </p:nvSpPr>
        <p:spPr>
          <a:xfrm>
            <a:off x="1" y="744"/>
            <a:ext cx="9143999" cy="5409456"/>
          </a:xfrm>
          <a:prstGeom prst="rect">
            <a:avLst/>
          </a:prstGeom>
          <a:gradFill>
            <a:gsLst>
              <a:gs pos="1000">
                <a:schemeClr val="accent4">
                  <a:lumMod val="50000"/>
                </a:schemeClr>
              </a:gs>
              <a:gs pos="49000">
                <a:schemeClr val="accent2">
                  <a:lumMod val="50000"/>
                </a:schemeClr>
              </a:gs>
              <a:gs pos="59302">
                <a:schemeClr val="accent2">
                  <a:lumMod val="50000"/>
                </a:schemeClr>
              </a:gs>
              <a:gs pos="100000">
                <a:srgbClr val="FFC000"/>
              </a:gs>
            </a:gsLst>
            <a:path path="circle">
              <a:fillToRect l="50000" t="50000" r="50000" b="5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r">
              <a:buNone/>
            </a:pPr>
            <a:r>
              <a:rPr lang="en-US" sz="8800" b="1" dirty="0">
                <a:solidFill>
                  <a:schemeClr val="bg1"/>
                </a:solidFill>
                <a:latin typeface="Copperplate Gothic Bold" pitchFamily="34" charset="0"/>
                <a:cs typeface="Arial" panose="020B0604020202020204" pitchFamily="34" charset="0"/>
              </a:rPr>
              <a:t>R. A. </a:t>
            </a:r>
            <a:r>
              <a:rPr lang="en-US" sz="8800" b="1" dirty="0" smtClean="0">
                <a:solidFill>
                  <a:schemeClr val="bg1"/>
                </a:solidFill>
                <a:latin typeface="Copperplate Gothic Bold" pitchFamily="34" charset="0"/>
                <a:cs typeface="Arial" panose="020B0604020202020204" pitchFamily="34" charset="0"/>
              </a:rPr>
              <a:t>Torrey Quotes</a:t>
            </a:r>
            <a:endParaRPr lang="en-US" sz="8800" b="1" dirty="0">
              <a:solidFill>
                <a:schemeClr val="bg1"/>
              </a:solidFill>
              <a:latin typeface="Copperplate Gothic Bold" pitchFamily="34" charset="0"/>
              <a:cs typeface="Arial" panose="020B0604020202020204" pitchFamily="34" charset="0"/>
            </a:endParaRPr>
          </a:p>
        </p:txBody>
      </p:sp>
      <p:pic>
        <p:nvPicPr>
          <p:cNvPr id="16386" name="Picture 2" descr="RA Torrey - Just Africa Missio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9569" y="452810"/>
            <a:ext cx="2897981" cy="4505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73314"/>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345964"/>
            <a:ext cx="7872413" cy="5632311"/>
          </a:xfrm>
          <a:prstGeom prst="rect">
            <a:avLst/>
          </a:prstGeom>
        </p:spPr>
        <p:txBody>
          <a:bodyPr wrap="square">
            <a:spAutoFit/>
          </a:bodyPr>
          <a:lstStyle/>
          <a:p>
            <a:pPr algn="ctr"/>
            <a:r>
              <a:rPr lang="en-US" sz="3600" b="1" dirty="0">
                <a:solidFill>
                  <a:schemeClr val="bg1"/>
                </a:solidFill>
                <a:latin typeface="Arial Rounded MT Bold" pitchFamily="34" charset="0"/>
                <a:cs typeface="Arial" pitchFamily="34" charset="0"/>
              </a:rPr>
              <a:t>“The reason why many fail in battle is because they wait until the hour of battle. The reason why others succeed is because they have gained their victory on their knees long before the battle came. Anticipate your battles; fight them on your knees before temptation comes, and you will always have victory.”</a:t>
            </a:r>
            <a:r>
              <a:rPr lang="en-US" sz="3600" b="1" dirty="0" smtClean="0">
                <a:solidFill>
                  <a:srgbClr val="FFC000"/>
                </a:solidFill>
                <a:latin typeface="Arial Rounded MT Bold" pitchFamily="34" charset="0"/>
                <a:cs typeface="Arial" pitchFamily="34" charset="0"/>
              </a:rPr>
              <a:t>― R. W. Torrey</a:t>
            </a:r>
            <a:endParaRPr lang="en-US" sz="36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934598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474345"/>
            <a:ext cx="7872413" cy="6001643"/>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“All that God is, and all that God has, is at the disposal of prayer. Prayer can do anything that God can do, and as God can do everything, prayer is omnipotent</a:t>
            </a:r>
            <a:r>
              <a:rPr lang="en-US" sz="4800" b="1" dirty="0" smtClean="0">
                <a:solidFill>
                  <a:schemeClr val="bg1"/>
                </a:solidFill>
                <a:latin typeface="Arial Rounded MT Bold" pitchFamily="34" charset="0"/>
                <a:cs typeface="Arial" pitchFamily="34" charset="0"/>
              </a:rPr>
              <a:t>.”</a:t>
            </a:r>
          </a:p>
          <a:p>
            <a:pPr algn="ctr"/>
            <a:r>
              <a:rPr lang="en-US" sz="4800" b="1" dirty="0" smtClean="0">
                <a:solidFill>
                  <a:srgbClr val="FFC000"/>
                </a:solidFill>
                <a:latin typeface="Arial Rounded MT Bold" pitchFamily="34" charset="0"/>
                <a:cs typeface="Arial" pitchFamily="34" charset="0"/>
              </a:rPr>
              <a:t>― R. W. Torrey</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77712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823169"/>
            <a:ext cx="7872413" cy="5909310"/>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“Prayer that is born of meditation upon the Word of God is the prayer that soars upward most easily to God's listening ears.”</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R. W. Torrey</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8230134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474345"/>
            <a:ext cx="7872413" cy="6001643"/>
          </a:xfrm>
          <a:prstGeom prst="rect">
            <a:avLst/>
          </a:prstGeom>
        </p:spPr>
        <p:txBody>
          <a:bodyPr wrap="square">
            <a:spAutoFit/>
          </a:bodyPr>
          <a:lstStyle/>
          <a:p>
            <a:pPr algn="ctr"/>
            <a:r>
              <a:rPr lang="en-US" sz="4800" b="1" dirty="0">
                <a:solidFill>
                  <a:schemeClr val="bg1"/>
                </a:solidFill>
                <a:latin typeface="Arial Rounded MT Bold" pitchFamily="34" charset="0"/>
                <a:cs typeface="Arial" pitchFamily="34" charset="0"/>
              </a:rPr>
              <a:t>“Those persons who know the deep peace of God, the unfathomable peace that </a:t>
            </a:r>
            <a:r>
              <a:rPr lang="en-US" sz="4800" b="1" dirty="0" err="1">
                <a:solidFill>
                  <a:schemeClr val="bg1"/>
                </a:solidFill>
                <a:latin typeface="Arial Rounded MT Bold" pitchFamily="34" charset="0"/>
                <a:cs typeface="Arial" pitchFamily="34" charset="0"/>
              </a:rPr>
              <a:t>passeth</a:t>
            </a:r>
            <a:r>
              <a:rPr lang="en-US" sz="4800" b="1" dirty="0">
                <a:solidFill>
                  <a:schemeClr val="bg1"/>
                </a:solidFill>
                <a:latin typeface="Arial Rounded MT Bold" pitchFamily="34" charset="0"/>
                <a:cs typeface="Arial" pitchFamily="34" charset="0"/>
              </a:rPr>
              <a:t> all understanding, are always men and women of much prayer.”</a:t>
            </a:r>
            <a:endParaRPr lang="en-US" sz="4800" b="1" dirty="0" smtClean="0">
              <a:solidFill>
                <a:schemeClr val="bg1"/>
              </a:solidFill>
              <a:latin typeface="Arial Rounded MT Bold" pitchFamily="34" charset="0"/>
              <a:cs typeface="Arial" pitchFamily="34" charset="0"/>
            </a:endParaRPr>
          </a:p>
          <a:p>
            <a:pPr algn="ctr"/>
            <a:r>
              <a:rPr lang="en-US" sz="4800" b="1" dirty="0" smtClean="0">
                <a:solidFill>
                  <a:srgbClr val="FFC000"/>
                </a:solidFill>
                <a:latin typeface="Arial Rounded MT Bold" pitchFamily="34" charset="0"/>
                <a:cs typeface="Arial" pitchFamily="34" charset="0"/>
              </a:rPr>
              <a:t>― R. W. Torrey</a:t>
            </a:r>
            <a:endParaRPr lang="en-US" sz="4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4033847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3" y="123617"/>
            <a:ext cx="7872413" cy="6740307"/>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“A man may study because his brain is hungry for knowledge, even Bible knowledge. But he prays because his soul is hungry for God.”</a:t>
            </a:r>
            <a:br>
              <a:rPr lang="en-US" sz="5400" b="1" dirty="0">
                <a:solidFill>
                  <a:schemeClr val="bg1"/>
                </a:solidFill>
                <a:latin typeface="Arial Rounded MT Bold" pitchFamily="34" charset="0"/>
                <a:cs typeface="Arial" pitchFamily="34" charset="0"/>
              </a:rPr>
            </a:br>
            <a:r>
              <a:rPr lang="en-US" sz="5400" b="1" dirty="0">
                <a:solidFill>
                  <a:srgbClr val="FFC000"/>
                </a:solidFill>
                <a:latin typeface="Arial Rounded MT Bold" pitchFamily="34" charset="0"/>
                <a:cs typeface="Arial" pitchFamily="34" charset="0"/>
              </a:rPr>
              <a:t>― Leonard </a:t>
            </a:r>
            <a:r>
              <a:rPr lang="en-US" sz="5400" b="1" dirty="0" err="1">
                <a:solidFill>
                  <a:srgbClr val="FFC000"/>
                </a:solidFill>
                <a:latin typeface="Arial Rounded MT Bold" pitchFamily="34" charset="0"/>
                <a:cs typeface="Arial" pitchFamily="34" charset="0"/>
              </a:rPr>
              <a:t>Ravenhill</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9742064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20955"/>
            <a:ext cx="7872413" cy="6186309"/>
          </a:xfrm>
          <a:prstGeom prst="rect">
            <a:avLst/>
          </a:prstGeom>
        </p:spPr>
        <p:txBody>
          <a:bodyPr wrap="square">
            <a:spAutoFit/>
          </a:bodyPr>
          <a:lstStyle/>
          <a:p>
            <a:pPr algn="ctr"/>
            <a:r>
              <a:rPr lang="en-US" sz="3600" b="1" dirty="0">
                <a:solidFill>
                  <a:schemeClr val="bg1"/>
                </a:solidFill>
                <a:latin typeface="Arial Rounded MT Bold" pitchFamily="34" charset="0"/>
                <a:cs typeface="Arial" pitchFamily="34" charset="0"/>
              </a:rPr>
              <a:t>“When the devil sees a man or woman who really believes in prayer, who knows how to pray, and who really does pray, and, above all, when he sees a whole church on its face before God in prayer, he trembles as much as he ever did, for he knows that his day in that church or community is at an end.”</a:t>
            </a:r>
            <a:endParaRPr lang="en-US" sz="3600" b="1" dirty="0" smtClean="0">
              <a:solidFill>
                <a:schemeClr val="bg1"/>
              </a:solidFill>
              <a:latin typeface="Arial Rounded MT Bold" pitchFamily="34" charset="0"/>
              <a:cs typeface="Arial" pitchFamily="34" charset="0"/>
            </a:endParaRPr>
          </a:p>
          <a:p>
            <a:pPr algn="ctr"/>
            <a:r>
              <a:rPr lang="en-US" sz="3600" b="1" dirty="0" smtClean="0">
                <a:solidFill>
                  <a:srgbClr val="FFC000"/>
                </a:solidFill>
                <a:latin typeface="Arial Rounded MT Bold" pitchFamily="34" charset="0"/>
                <a:cs typeface="Arial" pitchFamily="34" charset="0"/>
              </a:rPr>
              <a:t>― R. W. Torrey</a:t>
            </a:r>
            <a:endParaRPr lang="en-US" sz="36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1877526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79594"/>
            <a:ext cx="7872413" cy="6186309"/>
          </a:xfrm>
          <a:prstGeom prst="rect">
            <a:avLst/>
          </a:prstGeom>
        </p:spPr>
        <p:txBody>
          <a:bodyPr wrap="square">
            <a:spAutoFit/>
          </a:bodyPr>
          <a:lstStyle/>
          <a:p>
            <a:pPr algn="ctr"/>
            <a:r>
              <a:rPr lang="en-US" sz="4400" b="1" dirty="0">
                <a:solidFill>
                  <a:schemeClr val="bg1"/>
                </a:solidFill>
                <a:latin typeface="Arial Rounded MT Bold" pitchFamily="34" charset="0"/>
                <a:cs typeface="Arial" pitchFamily="34" charset="0"/>
              </a:rPr>
              <a:t>“We are too busy to pray, and so we are too busy to have power. We have a great deal of activity, but we accomplish little; many services but few conversions; much machinery but few results.”</a:t>
            </a:r>
            <a:endParaRPr lang="en-US" sz="4400" b="1" dirty="0" smtClean="0">
              <a:solidFill>
                <a:schemeClr val="bg1"/>
              </a:solidFill>
              <a:latin typeface="Arial Rounded MT Bold" pitchFamily="34" charset="0"/>
              <a:cs typeface="Arial" pitchFamily="34" charset="0"/>
            </a:endParaRPr>
          </a:p>
          <a:p>
            <a:pPr algn="ctr"/>
            <a:r>
              <a:rPr lang="en-US" sz="4400" b="1" dirty="0" smtClean="0">
                <a:solidFill>
                  <a:srgbClr val="FFC000"/>
                </a:solidFill>
                <a:latin typeface="Arial Rounded MT Bold" pitchFamily="34" charset="0"/>
                <a:cs typeface="Arial" pitchFamily="34" charset="0"/>
              </a:rPr>
              <a:t>― R. W. Torrey</a:t>
            </a:r>
            <a:endParaRPr lang="en-US" sz="4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5627696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506" y="1388745"/>
            <a:ext cx="7872413" cy="4247317"/>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“The chief purpose of prayer is that God may be glorified in the answer.”</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R. W. Torrey</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526174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685800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379096"/>
            <a:ext cx="7872413" cy="5940088"/>
          </a:xfrm>
          <a:prstGeom prst="rect">
            <a:avLst/>
          </a:prstGeom>
        </p:spPr>
        <p:txBody>
          <a:bodyPr wrap="square">
            <a:spAutoFit/>
          </a:bodyPr>
          <a:lstStyle/>
          <a:p>
            <a:pPr algn="ctr"/>
            <a:r>
              <a:rPr lang="en-US" sz="3800" b="1" dirty="0">
                <a:solidFill>
                  <a:schemeClr val="bg1"/>
                </a:solidFill>
                <a:latin typeface="Arial Rounded MT Bold" pitchFamily="34" charset="0"/>
                <a:cs typeface="Arial" pitchFamily="34" charset="0"/>
              </a:rPr>
              <a:t>“Many who read their Bibles make the great mistake of confining all their reading to certain portions of the Bible which they enjoy. In this way they get no knowledge of the Bible as a whole. They miss altogether many of the most important phases of Bible truth.”</a:t>
            </a:r>
            <a:endParaRPr lang="en-US" sz="3800" b="1" dirty="0" smtClean="0">
              <a:solidFill>
                <a:schemeClr val="bg1"/>
              </a:solidFill>
              <a:latin typeface="Arial Rounded MT Bold" pitchFamily="34" charset="0"/>
              <a:cs typeface="Arial" pitchFamily="34" charset="0"/>
            </a:endParaRPr>
          </a:p>
          <a:p>
            <a:pPr algn="ctr"/>
            <a:r>
              <a:rPr lang="en-US" sz="3800" b="1" dirty="0" smtClean="0">
                <a:solidFill>
                  <a:srgbClr val="FFC000"/>
                </a:solidFill>
                <a:latin typeface="Arial Rounded MT Bold" pitchFamily="34" charset="0"/>
                <a:cs typeface="Arial" pitchFamily="34" charset="0"/>
              </a:rPr>
              <a:t>― R. W. Torrey</a:t>
            </a:r>
            <a:endParaRPr lang="en-US" sz="38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27729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1102996"/>
            <a:ext cx="7872413" cy="5078313"/>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“Triumphant prayer is almost impossible where there is neglect of the study of the Word of God.”</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R. W. Torrey</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798348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283846"/>
            <a:ext cx="7872413" cy="8725466"/>
          </a:xfrm>
          <a:prstGeom prst="rect">
            <a:avLst/>
          </a:prstGeom>
        </p:spPr>
        <p:txBody>
          <a:bodyPr wrap="square">
            <a:spAutoFit/>
          </a:bodyPr>
          <a:lstStyle/>
          <a:p>
            <a:pPr algn="ctr"/>
            <a:r>
              <a:rPr lang="en-US" sz="5100" b="1" dirty="0">
                <a:solidFill>
                  <a:schemeClr val="bg1"/>
                </a:solidFill>
                <a:latin typeface="Arial Rounded MT Bold" pitchFamily="34" charset="0"/>
                <a:cs typeface="Arial" pitchFamily="34" charset="0"/>
              </a:rPr>
              <a:t>“Oh, men and women, pray through; pray through! Do not just begin to pray and pray a little while and throw up your hands and quit; but pray and pray and pray until God bends the heavens and comes down.”</a:t>
            </a:r>
            <a:endParaRPr lang="en-US" sz="5100" b="1" dirty="0" smtClean="0">
              <a:solidFill>
                <a:schemeClr val="bg1"/>
              </a:solidFill>
              <a:latin typeface="Arial Rounded MT Bold" pitchFamily="34" charset="0"/>
              <a:cs typeface="Arial" pitchFamily="34" charset="0"/>
            </a:endParaRPr>
          </a:p>
          <a:p>
            <a:pPr algn="ctr"/>
            <a:r>
              <a:rPr lang="en-US" sz="5100" b="1" dirty="0" smtClean="0">
                <a:solidFill>
                  <a:srgbClr val="FFC000"/>
                </a:solidFill>
                <a:latin typeface="Arial Rounded MT Bold" pitchFamily="34" charset="0"/>
                <a:cs typeface="Arial" pitchFamily="34" charset="0"/>
              </a:rPr>
              <a:t>― R. W. Torrey</a:t>
            </a:r>
            <a:endParaRPr lang="en-US" sz="51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6107480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1026796"/>
            <a:ext cx="7872413" cy="5078313"/>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“God's Word is pure and sure, in spite of the devil, in spite of your fear, in spite of everything.”</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R. W. Torrey</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0751469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474346"/>
            <a:ext cx="7872413" cy="5909310"/>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“To win men to acceptance of Jesus Christ as </a:t>
            </a:r>
            <a:r>
              <a:rPr lang="en-US" sz="5400" b="1" dirty="0" err="1">
                <a:solidFill>
                  <a:schemeClr val="bg1"/>
                </a:solidFill>
                <a:latin typeface="Arial Rounded MT Bold" pitchFamily="34" charset="0"/>
                <a:cs typeface="Arial" pitchFamily="34" charset="0"/>
              </a:rPr>
              <a:t>Saviour</a:t>
            </a:r>
            <a:r>
              <a:rPr lang="en-US" sz="5400" b="1" dirty="0">
                <a:solidFill>
                  <a:schemeClr val="bg1"/>
                </a:solidFill>
                <a:latin typeface="Arial Rounded MT Bold" pitchFamily="34" charset="0"/>
                <a:cs typeface="Arial" pitchFamily="34" charset="0"/>
              </a:rPr>
              <a:t> and Lord is the only reason Christians are left in this world.”</a:t>
            </a:r>
            <a:endParaRPr lang="en-US" sz="5400" b="1" dirty="0" smtClean="0">
              <a:solidFill>
                <a:schemeClr val="bg1"/>
              </a:solidFill>
              <a:latin typeface="Arial Rounded MT Bold" pitchFamily="34" charset="0"/>
              <a:cs typeface="Arial" pitchFamily="34" charset="0"/>
            </a:endParaRPr>
          </a:p>
          <a:p>
            <a:pPr algn="ctr"/>
            <a:r>
              <a:rPr lang="en-US" sz="5400" b="1" dirty="0" smtClean="0">
                <a:solidFill>
                  <a:srgbClr val="FFC000"/>
                </a:solidFill>
                <a:latin typeface="Arial Rounded MT Bold" pitchFamily="34" charset="0"/>
                <a:cs typeface="Arial" pitchFamily="34" charset="0"/>
              </a:rPr>
              <a:t>― R. W. Torrey</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44964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76200"/>
            <a:ext cx="7872413" cy="6555641"/>
          </a:xfrm>
          <a:prstGeom prst="rect">
            <a:avLst/>
          </a:prstGeom>
        </p:spPr>
        <p:txBody>
          <a:bodyPr wrap="square">
            <a:spAutoFit/>
          </a:bodyPr>
          <a:lstStyle/>
          <a:p>
            <a:pPr algn="ctr"/>
            <a:r>
              <a:rPr lang="en-US" sz="3000" b="1" dirty="0" smtClean="0">
                <a:solidFill>
                  <a:schemeClr val="bg1"/>
                </a:solidFill>
                <a:latin typeface="Arial Rounded MT Bold" pitchFamily="34" charset="0"/>
                <a:cs typeface="Arial" pitchFamily="34" charset="0"/>
              </a:rPr>
              <a:t>“</a:t>
            </a:r>
            <a:r>
              <a:rPr lang="en-US" sz="3000" b="1" dirty="0">
                <a:solidFill>
                  <a:schemeClr val="bg1"/>
                </a:solidFill>
                <a:latin typeface="Arial Rounded MT Bold" pitchFamily="34" charset="0"/>
                <a:cs typeface="Arial" pitchFamily="34" charset="0"/>
              </a:rPr>
              <a:t>Out of a very intimate acquaintance with D. L. Moody, I wish to testify that he was a far greater pray-</a:t>
            </a:r>
            <a:r>
              <a:rPr lang="en-US" sz="3000" b="1" dirty="0" err="1">
                <a:solidFill>
                  <a:schemeClr val="bg1"/>
                </a:solidFill>
                <a:latin typeface="Arial Rounded MT Bold" pitchFamily="34" charset="0"/>
                <a:cs typeface="Arial" pitchFamily="34" charset="0"/>
              </a:rPr>
              <a:t>er</a:t>
            </a:r>
            <a:r>
              <a:rPr lang="en-US" sz="3000" b="1" dirty="0">
                <a:solidFill>
                  <a:schemeClr val="bg1"/>
                </a:solidFill>
                <a:latin typeface="Arial Rounded MT Bold" pitchFamily="34" charset="0"/>
                <a:cs typeface="Arial" pitchFamily="34" charset="0"/>
              </a:rPr>
              <a:t> than he was preacher. Time and time again, he was confronted by obstacles that seemed insurmountable, but he always knew the way to overcome all difficulties. He knew the way to bring to pass anything that needed to be brought to pass. He knew and believed in the deepest depths of his soul that nothing was too hard for the Lord, and that prayer could do anything that God could do.”</a:t>
            </a:r>
            <a:endParaRPr lang="en-US" sz="3000" b="1" dirty="0" smtClean="0">
              <a:solidFill>
                <a:schemeClr val="bg1"/>
              </a:solidFill>
              <a:latin typeface="Arial Rounded MT Bold" pitchFamily="34" charset="0"/>
              <a:cs typeface="Arial" pitchFamily="34" charset="0"/>
            </a:endParaRPr>
          </a:p>
          <a:p>
            <a:pPr algn="ctr"/>
            <a:r>
              <a:rPr lang="en-US" sz="3000" b="1" dirty="0" smtClean="0">
                <a:solidFill>
                  <a:srgbClr val="FFC000"/>
                </a:solidFill>
                <a:latin typeface="Arial Rounded MT Bold" pitchFamily="34" charset="0"/>
                <a:cs typeface="Arial" pitchFamily="34" charset="0"/>
              </a:rPr>
              <a:t>― R. W. Torrey</a:t>
            </a:r>
            <a:endParaRPr lang="en-US" sz="30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332250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𝐴𝑚𝑎𝑛𝑑𝑎 𝑇𝑢𝑓𝑓𝑖𝑛 ~🌸~ on Twitter | Waterfall photo, Beautiful wallpapers  backgrounds, Beautiful wallpaper pictur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33350"/>
            <a:ext cx="9144000" cy="6991350"/>
          </a:xfrm>
          <a:prstGeom prst="rect">
            <a:avLst/>
          </a:prstGeom>
          <a:solidFill>
            <a:schemeClr val="tx1">
              <a:lumMod val="95000"/>
              <a:lumOff val="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794" y="-76200"/>
            <a:ext cx="7872413" cy="6863417"/>
          </a:xfrm>
          <a:prstGeom prst="rect">
            <a:avLst/>
          </a:prstGeom>
        </p:spPr>
        <p:txBody>
          <a:bodyPr wrap="square">
            <a:spAutoFit/>
          </a:bodyPr>
          <a:lstStyle/>
          <a:p>
            <a:pPr algn="ctr"/>
            <a:r>
              <a:rPr lang="en-US" sz="4400" b="1" dirty="0">
                <a:solidFill>
                  <a:schemeClr val="bg1"/>
                </a:solidFill>
                <a:latin typeface="Arial Rounded MT Bold" pitchFamily="34" charset="0"/>
                <a:cs typeface="Arial" pitchFamily="34" charset="0"/>
              </a:rPr>
              <a:t>“Do not study commentaries, lesson helps or other books about the Bible: study the Bible itself. Do not study about the Bible, study the Bible. The Bible is the Word of God, and only the Bible is the Word of God.”</a:t>
            </a:r>
            <a:endParaRPr lang="en-US" sz="4400" b="1" dirty="0" smtClean="0">
              <a:solidFill>
                <a:schemeClr val="bg1"/>
              </a:solidFill>
              <a:latin typeface="Arial Rounded MT Bold" pitchFamily="34" charset="0"/>
              <a:cs typeface="Arial" pitchFamily="34" charset="0"/>
            </a:endParaRPr>
          </a:p>
          <a:p>
            <a:pPr algn="ctr"/>
            <a:r>
              <a:rPr lang="en-US" sz="4400" b="1" dirty="0" smtClean="0">
                <a:solidFill>
                  <a:srgbClr val="FFC000"/>
                </a:solidFill>
                <a:latin typeface="Arial Rounded MT Bold" pitchFamily="34" charset="0"/>
                <a:cs typeface="Arial" pitchFamily="34" charset="0"/>
              </a:rPr>
              <a:t>― R. W. Torrey</a:t>
            </a:r>
            <a:endParaRPr lang="en-US" sz="4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44133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1620520"/>
            <a:ext cx="7872413" cy="3416320"/>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“Entertainment is the devil's substitute for joy. ”</a:t>
            </a:r>
          </a:p>
          <a:p>
            <a:pPr algn="ctr"/>
            <a:r>
              <a:rPr lang="en-US" sz="5400" b="1" dirty="0">
                <a:solidFill>
                  <a:srgbClr val="FFC000"/>
                </a:solidFill>
                <a:latin typeface="Arial Rounded MT Bold" pitchFamily="34" charset="0"/>
                <a:cs typeface="Arial" pitchFamily="34" charset="0"/>
              </a:rPr>
              <a:t>― Leonard </a:t>
            </a:r>
            <a:r>
              <a:rPr lang="en-US" sz="5400" b="1" dirty="0" err="1" smtClean="0">
                <a:solidFill>
                  <a:srgbClr val="FFC000"/>
                </a:solidFill>
                <a:latin typeface="Arial Rounded MT Bold" pitchFamily="34" charset="0"/>
                <a:cs typeface="Arial" pitchFamily="34" charset="0"/>
              </a:rPr>
              <a:t>Ravenhill</a:t>
            </a:r>
            <a:endParaRPr lang="en-US" sz="5400" b="1" dirty="0" smtClean="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7840863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5794" y="325119"/>
            <a:ext cx="7872413" cy="5509200"/>
          </a:xfrm>
          <a:prstGeom prst="rect">
            <a:avLst/>
          </a:prstGeom>
        </p:spPr>
        <p:txBody>
          <a:bodyPr wrap="square">
            <a:spAutoFit/>
          </a:bodyPr>
          <a:lstStyle/>
          <a:p>
            <a:pPr algn="ctr"/>
            <a:r>
              <a:rPr lang="en-US" sz="4400" b="1" dirty="0">
                <a:solidFill>
                  <a:schemeClr val="bg1"/>
                </a:solidFill>
                <a:latin typeface="Arial Rounded MT Bold" pitchFamily="34" charset="0"/>
                <a:cs typeface="Arial" pitchFamily="34" charset="0"/>
              </a:rPr>
              <a:t>“The greatest miracle that God can do today is to take an unholy man out of an unholy world and make him holy, then put him back into that unholy world and keep him holy in it.”</a:t>
            </a:r>
          </a:p>
          <a:p>
            <a:pPr algn="ctr"/>
            <a:r>
              <a:rPr lang="en-US" sz="4400" b="1" dirty="0">
                <a:solidFill>
                  <a:srgbClr val="FFC000"/>
                </a:solidFill>
                <a:latin typeface="Arial Rounded MT Bold" pitchFamily="34" charset="0"/>
                <a:cs typeface="Arial" pitchFamily="34" charset="0"/>
              </a:rPr>
              <a:t>― Leonard </a:t>
            </a:r>
            <a:r>
              <a:rPr lang="en-US" sz="4400" b="1" dirty="0" err="1">
                <a:solidFill>
                  <a:srgbClr val="FFC000"/>
                </a:solidFill>
                <a:latin typeface="Arial Rounded MT Bold" pitchFamily="34" charset="0"/>
                <a:cs typeface="Arial" pitchFamily="34" charset="0"/>
              </a:rPr>
              <a:t>Ravenhill</a:t>
            </a:r>
            <a:endParaRPr lang="en-US" sz="4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2105606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fall | Waterfall pictures, Waterfall wallpaper, Waterfall"/>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5781" y="1305342"/>
            <a:ext cx="7872413" cy="5078313"/>
          </a:xfrm>
          <a:prstGeom prst="rect">
            <a:avLst/>
          </a:prstGeom>
        </p:spPr>
        <p:txBody>
          <a:bodyPr wrap="square">
            <a:spAutoFit/>
          </a:bodyPr>
          <a:lstStyle/>
          <a:p>
            <a:pPr algn="ctr"/>
            <a:r>
              <a:rPr lang="en-US" sz="5400" b="1" dirty="0">
                <a:solidFill>
                  <a:schemeClr val="bg1"/>
                </a:solidFill>
                <a:latin typeface="Arial Rounded MT Bold" pitchFamily="34" charset="0"/>
                <a:cs typeface="Arial" pitchFamily="34" charset="0"/>
              </a:rPr>
              <a:t>“How can you pull down strongholds of Satan if you don't even have the strength to turn off your TV?”</a:t>
            </a:r>
          </a:p>
          <a:p>
            <a:pPr algn="ctr"/>
            <a:r>
              <a:rPr lang="en-US" sz="5400" b="1" dirty="0">
                <a:solidFill>
                  <a:srgbClr val="FFC000"/>
                </a:solidFill>
                <a:latin typeface="Arial Rounded MT Bold" pitchFamily="34" charset="0"/>
                <a:cs typeface="Arial" pitchFamily="34" charset="0"/>
              </a:rPr>
              <a:t>― Leonard </a:t>
            </a:r>
            <a:r>
              <a:rPr lang="en-US" sz="5400" b="1" dirty="0" err="1" smtClean="0">
                <a:solidFill>
                  <a:srgbClr val="FFC000"/>
                </a:solidFill>
                <a:latin typeface="Arial Rounded MT Bold" pitchFamily="34" charset="0"/>
                <a:cs typeface="Arial" pitchFamily="34" charset="0"/>
              </a:rPr>
              <a:t>Ravenhill</a:t>
            </a:r>
            <a:endParaRPr lang="en-US" sz="5400" b="1" dirty="0">
              <a:solidFill>
                <a:srgbClr val="FFC000"/>
              </a:solidFill>
              <a:latin typeface="Arial Rounded MT Bold" pitchFamily="34" charset="0"/>
              <a:cs typeface="Arial" pitchFamily="34" charset="0"/>
            </a:endParaRPr>
          </a:p>
        </p:txBody>
      </p:sp>
    </p:spTree>
    <p:extLst>
      <p:ext uri="{BB962C8B-B14F-4D97-AF65-F5344CB8AC3E}">
        <p14:creationId xmlns:p14="http://schemas.microsoft.com/office/powerpoint/2010/main" val="3571544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2807</TotalTime>
  <Words>2350</Words>
  <Application>Microsoft Office PowerPoint</Application>
  <PresentationFormat>On-screen Show (4:3)</PresentationFormat>
  <Paragraphs>132</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REVIVAL SONG 1</vt:lpstr>
      <vt:lpstr>       LECTURE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DR.Ahmed Saker 2o1O</cp:lastModifiedBy>
  <cp:revision>689</cp:revision>
  <dcterms:created xsi:type="dcterms:W3CDTF">2021-06-05T14:30:57Z</dcterms:created>
  <dcterms:modified xsi:type="dcterms:W3CDTF">2021-11-05T20:17:52Z</dcterms:modified>
</cp:coreProperties>
</file>