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07" r:id="rId3"/>
    <p:sldId id="305" r:id="rId4"/>
    <p:sldId id="381" r:id="rId5"/>
    <p:sldId id="413" r:id="rId6"/>
    <p:sldId id="382" r:id="rId7"/>
    <p:sldId id="386" r:id="rId8"/>
    <p:sldId id="387" r:id="rId9"/>
    <p:sldId id="388" r:id="rId10"/>
    <p:sldId id="389" r:id="rId11"/>
    <p:sldId id="390" r:id="rId12"/>
    <p:sldId id="391" r:id="rId13"/>
    <p:sldId id="393" r:id="rId14"/>
    <p:sldId id="392" r:id="rId15"/>
    <p:sldId id="394" r:id="rId16"/>
    <p:sldId id="395" r:id="rId17"/>
    <p:sldId id="396" r:id="rId18"/>
    <p:sldId id="397" r:id="rId19"/>
    <p:sldId id="398" r:id="rId20"/>
    <p:sldId id="399" r:id="rId21"/>
    <p:sldId id="400" r:id="rId22"/>
    <p:sldId id="401" r:id="rId23"/>
    <p:sldId id="402" r:id="rId24"/>
    <p:sldId id="403" r:id="rId25"/>
    <p:sldId id="404" r:id="rId26"/>
    <p:sldId id="405" r:id="rId27"/>
    <p:sldId id="406" r:id="rId28"/>
    <p:sldId id="407" r:id="rId29"/>
    <p:sldId id="408" r:id="rId30"/>
    <p:sldId id="409" r:id="rId31"/>
    <p:sldId id="410" r:id="rId32"/>
    <p:sldId id="411" r:id="rId33"/>
    <p:sldId id="41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006666"/>
    <a:srgbClr val="800000"/>
    <a:srgbClr val="655E39"/>
    <a:srgbClr val="CC9900"/>
    <a:srgbClr val="006600"/>
    <a:srgbClr val="CC0000"/>
    <a:srgbClr val="66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4614" autoAdjust="0"/>
  </p:normalViewPr>
  <p:slideViewPr>
    <p:cSldViewPr>
      <p:cViewPr>
        <p:scale>
          <a:sx n="50" d="100"/>
          <a:sy n="50" d="100"/>
        </p:scale>
        <p:origin x="-2165" y="-720"/>
      </p:cViewPr>
      <p:guideLst>
        <p:guide orient="horz" pos="2160"/>
        <p:guide pos="2880"/>
      </p:guideLst>
    </p:cSldViewPr>
  </p:slideViewPr>
  <p:outlineViewPr>
    <p:cViewPr>
      <p:scale>
        <a:sx n="33" d="100"/>
        <a:sy n="33" d="100"/>
      </p:scale>
      <p:origin x="0" y="251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A3CEFF-79AD-4F48-950B-741445109C90}" type="datetimeFigureOut">
              <a:rPr lang="en-US" smtClean="0"/>
              <a:t>11/5/2021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8C571A-06C1-4CBD-B228-E4D87B9F5730}" type="slidenum">
              <a:rPr lang="en-US" smtClean="0"/>
              <a:t>‹#›</a:t>
            </a:fld>
            <a:endParaRPr lang="en-US"/>
          </a:p>
        </p:txBody>
      </p:sp>
    </p:spTree>
    <p:extLst>
      <p:ext uri="{BB962C8B-B14F-4D97-AF65-F5344CB8AC3E}">
        <p14:creationId xmlns:p14="http://schemas.microsoft.com/office/powerpoint/2010/main" val="338926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5FE61F-5537-4922-B349-5390A7CECBD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7654111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FE61F-5537-4922-B349-5390A7CECBD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35385718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FE61F-5537-4922-B349-5390A7CECBD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3500479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FE61F-5537-4922-B349-5390A7CECBD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30475075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5FE61F-5537-4922-B349-5390A7CECBD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28621071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5FE61F-5537-4922-B349-5390A7CECBDB}"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10739940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5FE61F-5537-4922-B349-5390A7CECBDB}" type="datetimeFigureOut">
              <a:rPr lang="en-US" smtClean="0"/>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8903182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5FE61F-5537-4922-B349-5390A7CECBDB}" type="datetimeFigureOut">
              <a:rPr lang="en-US" smtClean="0"/>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41267140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FE61F-5537-4922-B349-5390A7CECBDB}" type="datetimeFigureOut">
              <a:rPr lang="en-US" smtClean="0"/>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8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FE61F-5537-4922-B349-5390A7CECBDB}"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23168803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FE61F-5537-4922-B349-5390A7CECBDB}"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11789338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FE61F-5537-4922-B349-5390A7CECBDB}" type="datetimeFigureOut">
              <a:rPr lang="en-US" smtClean="0"/>
              <a:t>11/5/2021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8A846-875A-4FAC-BC33-BA1333EC1BAC}" type="slidenum">
              <a:rPr lang="en-US" smtClean="0"/>
              <a:t>‹#›</a:t>
            </a:fld>
            <a:endParaRPr lang="en-US"/>
          </a:p>
        </p:txBody>
      </p:sp>
    </p:spTree>
    <p:extLst>
      <p:ext uri="{BB962C8B-B14F-4D97-AF65-F5344CB8AC3E}">
        <p14:creationId xmlns:p14="http://schemas.microsoft.com/office/powerpoint/2010/main" val="1433032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304800" y="762000"/>
            <a:ext cx="8686800" cy="3339376"/>
          </a:xfrm>
          <a:prstGeom prst="rect">
            <a:avLst/>
          </a:prstGeom>
          <a:noFill/>
        </p:spPr>
        <p:txBody>
          <a:bodyPr wrap="square" rtlCol="0">
            <a:spAutoFit/>
          </a:bodyPr>
          <a:lstStyle/>
          <a:p>
            <a:pPr algn="ctr"/>
            <a:r>
              <a:rPr lang="en-US" sz="9600" b="1" dirty="0" smtClean="0">
                <a:solidFill>
                  <a:srgbClr val="655E39"/>
                </a:solidFill>
                <a:effectLst>
                  <a:outerShdw blurRad="50800" dist="38100" dir="2700000" algn="tl" rotWithShape="0">
                    <a:prstClr val="black">
                      <a:alpha val="40000"/>
                    </a:prstClr>
                  </a:outerShdw>
                </a:effectLst>
                <a:latin typeface="Times New Roman" pitchFamily="18" charset="0"/>
                <a:cs typeface="Times New Roman" pitchFamily="18" charset="0"/>
              </a:rPr>
              <a:t>HISTORY OF</a:t>
            </a:r>
          </a:p>
          <a:p>
            <a:pPr algn="ctr"/>
            <a:r>
              <a:rPr lang="en-US" sz="11500" b="1" dirty="0" smtClean="0">
                <a:effectLst>
                  <a:outerShdw blurRad="50800" dist="38100" dir="2700000" algn="tl" rotWithShape="0">
                    <a:prstClr val="black">
                      <a:alpha val="40000"/>
                    </a:prstClr>
                  </a:outerShdw>
                </a:effectLst>
                <a:latin typeface="Times New Roman" pitchFamily="18" charset="0"/>
                <a:cs typeface="Times New Roman" pitchFamily="18" charset="0"/>
              </a:rPr>
              <a:t>REVIVALS</a:t>
            </a:r>
            <a:endParaRPr lang="en-US" sz="11500" b="1" dirty="0">
              <a:effectLst>
                <a:outerShdw blurRad="50800" dist="38100" dir="2700000" algn="tl" rotWithShape="0">
                  <a:prstClr val="black">
                    <a:alpha val="40000"/>
                  </a:prstClr>
                </a:outerShdw>
              </a:effectLst>
              <a:latin typeface="Times New Roman" pitchFamily="18" charset="0"/>
              <a:cs typeface="Times New Roman" pitchFamily="18" charset="0"/>
            </a:endParaRPr>
          </a:p>
        </p:txBody>
      </p:sp>
      <p:sp>
        <p:nvSpPr>
          <p:cNvPr id="5" name="TextBox 4"/>
          <p:cNvSpPr txBox="1"/>
          <p:nvPr/>
        </p:nvSpPr>
        <p:spPr>
          <a:xfrm>
            <a:off x="228600" y="4951274"/>
            <a:ext cx="8610600" cy="1754326"/>
          </a:xfrm>
          <a:prstGeom prst="rect">
            <a:avLst/>
          </a:prstGeom>
          <a:noFill/>
        </p:spPr>
        <p:txBody>
          <a:bodyPr wrap="square" rtlCol="0">
            <a:spAutoFit/>
          </a:bodyPr>
          <a:lstStyle/>
          <a:p>
            <a:pPr algn="r"/>
            <a:r>
              <a:rPr lang="en-US" sz="5400" dirty="0" smtClean="0">
                <a:effectLst>
                  <a:outerShdw blurRad="50800" dist="38100" dir="2700000" algn="tl" rotWithShape="0">
                    <a:prstClr val="black">
                      <a:alpha val="40000"/>
                    </a:prstClr>
                  </a:outerShdw>
                </a:effectLst>
                <a:latin typeface="Times New Roman" pitchFamily="18" charset="0"/>
                <a:cs typeface="Times New Roman" pitchFamily="18" charset="0"/>
              </a:rPr>
              <a:t>By Charles Owiredu, PhD </a:t>
            </a:r>
            <a:r>
              <a:rPr lang="en-US" sz="5400" i="1" dirty="0" smtClean="0">
                <a:effectLst>
                  <a:outerShdw blurRad="50800" dist="38100" dir="2700000" algn="tl" rotWithShape="0">
                    <a:prstClr val="black">
                      <a:alpha val="40000"/>
                    </a:prstClr>
                  </a:outerShdw>
                </a:effectLst>
                <a:latin typeface="Times New Roman" pitchFamily="18" charset="0"/>
                <a:cs typeface="Times New Roman" pitchFamily="18" charset="0"/>
              </a:rPr>
              <a:t>(Durham)</a:t>
            </a:r>
            <a:endParaRPr lang="en-US" sz="5400" dirty="0">
              <a:effectLst>
                <a:outerShdw blurRad="50800" dist="38100" dir="2700000" algn="tl" rotWithShape="0">
                  <a:prstClr val="black">
                    <a:alpha val="40000"/>
                  </a:prstClr>
                </a:outerShdw>
              </a:effectLst>
              <a:latin typeface="Times New Roman" pitchFamily="18" charset="0"/>
              <a:cs typeface="Times New Roman" pitchFamily="18" charset="0"/>
            </a:endParaRPr>
          </a:p>
        </p:txBody>
      </p:sp>
      <p:sp>
        <p:nvSpPr>
          <p:cNvPr id="6" name="TextBox 5"/>
          <p:cNvSpPr txBox="1"/>
          <p:nvPr/>
        </p:nvSpPr>
        <p:spPr>
          <a:xfrm>
            <a:off x="533400" y="0"/>
            <a:ext cx="8458200" cy="646331"/>
          </a:xfrm>
          <a:prstGeom prst="rect">
            <a:avLst/>
          </a:prstGeom>
          <a:noFill/>
        </p:spPr>
        <p:txBody>
          <a:bodyPr wrap="square" rtlCol="0">
            <a:spAutoFit/>
          </a:bodyPr>
          <a:lstStyle/>
          <a:p>
            <a:pPr algn="r"/>
            <a:r>
              <a:rPr lang="en-US" sz="3600" dirty="0" smtClean="0">
                <a:solidFill>
                  <a:srgbClr val="006666"/>
                </a:solidFill>
                <a:effectLst>
                  <a:outerShdw blurRad="50800" dist="38100" dir="2700000" algn="tl" rotWithShape="0">
                    <a:prstClr val="black">
                      <a:alpha val="40000"/>
                    </a:prstClr>
                  </a:outerShdw>
                </a:effectLst>
                <a:latin typeface="Times New Roman" pitchFamily="18" charset="0"/>
                <a:cs typeface="Times New Roman" pitchFamily="18" charset="0"/>
              </a:rPr>
              <a:t>Daniel Institute, MA Sacred Ministry</a:t>
            </a:r>
            <a:endParaRPr lang="en-US" sz="3600" dirty="0">
              <a:solidFill>
                <a:srgbClr val="006666"/>
              </a:solidFill>
              <a:effectLst>
                <a:outerShdw blurRad="50800" dist="38100" dir="2700000" algn="tl" rotWithShape="0">
                  <a:prstClr val="black">
                    <a:alpha val="40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22200202"/>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6"/>
            </a:pPr>
            <a:r>
              <a:rPr lang="en-US" sz="4000" b="1" dirty="0" smtClean="0">
                <a:solidFill>
                  <a:schemeClr val="bg1"/>
                </a:solidFill>
                <a:latin typeface="Bahnschrift" pitchFamily="34" charset="0"/>
              </a:rPr>
              <a:t>21st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3600" b="1" u="sng" dirty="0">
                <a:latin typeface="Bahnschrift" pitchFamily="34" charset="0"/>
              </a:rPr>
              <a:t>Conditions on Timor Prior to the Revival</a:t>
            </a:r>
          </a:p>
          <a:p>
            <a:r>
              <a:rPr lang="en-US" sz="3600" dirty="0" smtClean="0">
                <a:latin typeface="Bahnschrift" pitchFamily="34" charset="0"/>
              </a:rPr>
              <a:t>According </a:t>
            </a:r>
            <a:r>
              <a:rPr lang="en-US" sz="3600" dirty="0">
                <a:latin typeface="Bahnschrift" pitchFamily="34" charset="0"/>
              </a:rPr>
              <a:t>to some estimates, 90 percent of the Christians routinely used the services of local shamans</a:t>
            </a:r>
            <a:r>
              <a:rPr lang="en-US" sz="3600" dirty="0" smtClean="0">
                <a:latin typeface="Bahnschrift" pitchFamily="34" charset="0"/>
              </a:rPr>
              <a:t>.</a:t>
            </a:r>
            <a:endParaRPr lang="en-US" sz="3600" dirty="0">
              <a:latin typeface="Bahnschrift" pitchFamily="34" charset="0"/>
            </a:endParaRPr>
          </a:p>
          <a:p>
            <a:r>
              <a:rPr lang="en-US" sz="3600" dirty="0" smtClean="0">
                <a:latin typeface="Bahnschrift" pitchFamily="34" charset="0"/>
              </a:rPr>
              <a:t>There </a:t>
            </a:r>
            <a:r>
              <a:rPr lang="en-US" sz="3600" dirty="0">
                <a:latin typeface="Bahnschrift" pitchFamily="34" charset="0"/>
              </a:rPr>
              <a:t>was a huge shortage of trained ministers. One pastor had 48 congregations to care </a:t>
            </a:r>
            <a:r>
              <a:rPr lang="en-US" sz="3600" dirty="0" smtClean="0">
                <a:latin typeface="Bahnschrift" pitchFamily="34" charset="0"/>
              </a:rPr>
              <a:t>for</a:t>
            </a:r>
            <a:endParaRPr lang="en-US" sz="3600" dirty="0">
              <a:latin typeface="Bahnschrift" pitchFamily="34" charset="0"/>
            </a:endParaRPr>
          </a:p>
          <a:p>
            <a:r>
              <a:rPr lang="en-US" sz="3600" dirty="0" smtClean="0">
                <a:latin typeface="Bahnschrift" pitchFamily="34" charset="0"/>
              </a:rPr>
              <a:t>The </a:t>
            </a:r>
            <a:r>
              <a:rPr lang="en-US" sz="3600" dirty="0">
                <a:latin typeface="Bahnschrift" pitchFamily="34" charset="0"/>
              </a:rPr>
              <a:t>island of Timor was ripe for a visitation from God</a:t>
            </a:r>
            <a:r>
              <a:rPr lang="en-US" sz="3600" dirty="0" smtClean="0">
                <a:latin typeface="Bahnschrift" pitchFamily="34" charset="0"/>
              </a:rPr>
              <a:t>!</a:t>
            </a:r>
            <a:endParaRPr lang="en-US" sz="3600" dirty="0">
              <a:latin typeface="Bahnschrift" pitchFamily="34" charset="0"/>
            </a:endParaRPr>
          </a:p>
        </p:txBody>
      </p:sp>
    </p:spTree>
    <p:extLst>
      <p:ext uri="{BB962C8B-B14F-4D97-AF65-F5344CB8AC3E}">
        <p14:creationId xmlns:p14="http://schemas.microsoft.com/office/powerpoint/2010/main" val="26582411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6"/>
            </a:pPr>
            <a:r>
              <a:rPr lang="en-US" sz="4000" b="1" dirty="0" smtClean="0">
                <a:solidFill>
                  <a:schemeClr val="bg1"/>
                </a:solidFill>
                <a:latin typeface="Bahnschrift" pitchFamily="34" charset="0"/>
              </a:rPr>
              <a:t>21st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3600" b="1" u="sng" dirty="0">
                <a:latin typeface="Bahnschrift" pitchFamily="34" charset="0"/>
              </a:rPr>
              <a:t>Events that Led to the Timor </a:t>
            </a:r>
            <a:r>
              <a:rPr lang="en-US" sz="3600" b="1" u="sng" dirty="0" smtClean="0">
                <a:latin typeface="Bahnschrift" pitchFamily="34" charset="0"/>
              </a:rPr>
              <a:t>Revival</a:t>
            </a:r>
            <a:endParaRPr lang="en-US" sz="3600" b="1" u="sng" dirty="0">
              <a:latin typeface="Bahnschrift" pitchFamily="34" charset="0"/>
            </a:endParaRPr>
          </a:p>
          <a:p>
            <a:r>
              <a:rPr lang="en-US" sz="3600" b="1" dirty="0" smtClean="0">
                <a:latin typeface="Bahnschrift" pitchFamily="34" charset="0"/>
              </a:rPr>
              <a:t>Summer </a:t>
            </a:r>
            <a:r>
              <a:rPr lang="en-US" sz="3600" b="1" dirty="0">
                <a:latin typeface="Bahnschrift" pitchFamily="34" charset="0"/>
              </a:rPr>
              <a:t>of 1964: </a:t>
            </a:r>
            <a:r>
              <a:rPr lang="en-US" sz="3600" dirty="0">
                <a:latin typeface="Bahnschrift" pitchFamily="34" charset="0"/>
              </a:rPr>
              <a:t>Johannes A. </a:t>
            </a:r>
            <a:r>
              <a:rPr lang="en-US" sz="3600" dirty="0" err="1">
                <a:latin typeface="Bahnschrift" pitchFamily="34" charset="0"/>
              </a:rPr>
              <a:t>Ratuwalu</a:t>
            </a:r>
            <a:r>
              <a:rPr lang="en-US" sz="3600" dirty="0">
                <a:latin typeface="Bahnschrift" pitchFamily="34" charset="0"/>
              </a:rPr>
              <a:t>, an Indonesian healing evangelist from the island of Rote, conducted highly successful ministry in the Timor city of </a:t>
            </a:r>
            <a:r>
              <a:rPr lang="en-US" sz="3600" dirty="0" err="1">
                <a:latin typeface="Bahnschrift" pitchFamily="34" charset="0"/>
              </a:rPr>
              <a:t>Kupang</a:t>
            </a:r>
            <a:r>
              <a:rPr lang="en-US" sz="3600" dirty="0">
                <a:latin typeface="Bahnschrift" pitchFamily="34" charset="0"/>
              </a:rPr>
              <a:t>. Among those healed were those blind, deaf, mute, lame, and mentally ill</a:t>
            </a:r>
            <a:r>
              <a:rPr lang="en-US" sz="3600" dirty="0" smtClean="0">
                <a:latin typeface="Bahnschrift" pitchFamily="34" charset="0"/>
              </a:rPr>
              <a:t>.</a:t>
            </a:r>
            <a:endParaRPr lang="en-US" sz="3600" dirty="0">
              <a:latin typeface="Bahnschrift" pitchFamily="34" charset="0"/>
            </a:endParaRPr>
          </a:p>
        </p:txBody>
      </p:sp>
    </p:spTree>
    <p:extLst>
      <p:ext uri="{BB962C8B-B14F-4D97-AF65-F5344CB8AC3E}">
        <p14:creationId xmlns:p14="http://schemas.microsoft.com/office/powerpoint/2010/main" val="31317721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6"/>
            </a:pPr>
            <a:r>
              <a:rPr lang="en-US" sz="4000" b="1" dirty="0" smtClean="0">
                <a:solidFill>
                  <a:schemeClr val="bg1"/>
                </a:solidFill>
                <a:latin typeface="Bahnschrift" pitchFamily="34" charset="0"/>
              </a:rPr>
              <a:t>21st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b="1" u="sng" dirty="0">
                <a:latin typeface="Bahnschrift" pitchFamily="34" charset="0"/>
              </a:rPr>
              <a:t>Events that Led to the Timor </a:t>
            </a:r>
            <a:r>
              <a:rPr lang="en-US" b="1" u="sng" dirty="0" smtClean="0">
                <a:latin typeface="Bahnschrift" pitchFamily="34" charset="0"/>
              </a:rPr>
              <a:t>Revival</a:t>
            </a:r>
            <a:endParaRPr lang="en-US" b="1" u="sng" dirty="0">
              <a:latin typeface="Bahnschrift" pitchFamily="34" charset="0"/>
            </a:endParaRPr>
          </a:p>
          <a:p>
            <a:r>
              <a:rPr lang="en-US" b="1" dirty="0" smtClean="0">
                <a:latin typeface="Bahnschrift" pitchFamily="34" charset="0"/>
              </a:rPr>
              <a:t>Extraordinary </a:t>
            </a:r>
            <a:r>
              <a:rPr lang="en-US" b="1" dirty="0">
                <a:latin typeface="Bahnschrift" pitchFamily="34" charset="0"/>
              </a:rPr>
              <a:t>Prayer: </a:t>
            </a:r>
            <a:r>
              <a:rPr lang="en-US" dirty="0">
                <a:latin typeface="Bahnschrift" pitchFamily="34" charset="0"/>
              </a:rPr>
              <a:t>A man from the </a:t>
            </a:r>
            <a:r>
              <a:rPr lang="en-US" dirty="0" err="1">
                <a:latin typeface="Bahnschrift" pitchFamily="34" charset="0"/>
              </a:rPr>
              <a:t>Maranatha</a:t>
            </a:r>
            <a:r>
              <a:rPr lang="en-US" dirty="0">
                <a:latin typeface="Bahnschrift" pitchFamily="34" charset="0"/>
              </a:rPr>
              <a:t> Church in the city of </a:t>
            </a:r>
            <a:r>
              <a:rPr lang="en-US" dirty="0" err="1">
                <a:latin typeface="Bahnschrift" pitchFamily="34" charset="0"/>
              </a:rPr>
              <a:t>Soe</a:t>
            </a:r>
            <a:r>
              <a:rPr lang="en-US" dirty="0">
                <a:latin typeface="Bahnschrift" pitchFamily="34" charset="0"/>
              </a:rPr>
              <a:t> had a vision of the judgments of God, similar to the imagery found in The Book of Revelation. A woman in the same church had a vision of Jesus with the woman at the well (John 4), and this left her thirsting for more of God. Both visions led to a small group of people that started praying for revival</a:t>
            </a:r>
            <a:r>
              <a:rPr lang="en-US" dirty="0" smtClean="0">
                <a:latin typeface="Bahnschrift" pitchFamily="34" charset="0"/>
              </a:rPr>
              <a:t>.</a:t>
            </a:r>
            <a:endParaRPr lang="en-US" dirty="0">
              <a:latin typeface="Bahnschrift" pitchFamily="34" charset="0"/>
            </a:endParaRPr>
          </a:p>
        </p:txBody>
      </p:sp>
    </p:spTree>
    <p:extLst>
      <p:ext uri="{BB962C8B-B14F-4D97-AF65-F5344CB8AC3E}">
        <p14:creationId xmlns:p14="http://schemas.microsoft.com/office/powerpoint/2010/main" val="38740699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6"/>
            </a:pPr>
            <a:r>
              <a:rPr lang="en-US" sz="4000" b="1" dirty="0" smtClean="0">
                <a:solidFill>
                  <a:schemeClr val="bg1"/>
                </a:solidFill>
                <a:latin typeface="Bahnschrift" pitchFamily="34" charset="0"/>
              </a:rPr>
              <a:t>21st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3900" b="1" u="sng" dirty="0">
                <a:latin typeface="Bahnschrift" pitchFamily="34" charset="0"/>
              </a:rPr>
              <a:t>Events that Led to the Timor </a:t>
            </a:r>
            <a:r>
              <a:rPr lang="en-US" sz="3900" b="1" u="sng" dirty="0" smtClean="0">
                <a:latin typeface="Bahnschrift" pitchFamily="34" charset="0"/>
              </a:rPr>
              <a:t>Revival</a:t>
            </a:r>
            <a:endParaRPr lang="en-US" sz="3900" b="1" u="sng" dirty="0">
              <a:latin typeface="Bahnschrift" pitchFamily="34" charset="0"/>
            </a:endParaRPr>
          </a:p>
          <a:p>
            <a:r>
              <a:rPr lang="en-US" sz="3900" b="1" dirty="0">
                <a:latin typeface="Bahnschrift" pitchFamily="34" charset="0"/>
              </a:rPr>
              <a:t>October 1964: </a:t>
            </a:r>
            <a:r>
              <a:rPr lang="en-US" sz="3900" dirty="0">
                <a:latin typeface="Bahnschrift" pitchFamily="34" charset="0"/>
              </a:rPr>
              <a:t>Johannes A. </a:t>
            </a:r>
            <a:r>
              <a:rPr lang="en-US" sz="3900" dirty="0" err="1">
                <a:latin typeface="Bahnschrift" pitchFamily="34" charset="0"/>
              </a:rPr>
              <a:t>Ratuwalu</a:t>
            </a:r>
            <a:r>
              <a:rPr lang="en-US" sz="3900" dirty="0">
                <a:latin typeface="Bahnschrift" pitchFamily="34" charset="0"/>
              </a:rPr>
              <a:t> conducted a healing evangelistic campaign in the Timor city of </a:t>
            </a:r>
            <a:r>
              <a:rPr lang="en-US" sz="3900" dirty="0" err="1">
                <a:latin typeface="Bahnschrift" pitchFamily="34" charset="0"/>
              </a:rPr>
              <a:t>Soe</a:t>
            </a:r>
            <a:r>
              <a:rPr lang="en-US" sz="3900" dirty="0">
                <a:latin typeface="Bahnschrift" pitchFamily="34" charset="0"/>
              </a:rPr>
              <a:t>. Hundreds of people were healed and a greater hunger for a manifestation of the power of God was awakened among the people</a:t>
            </a:r>
            <a:r>
              <a:rPr lang="en-US" sz="3900" dirty="0" smtClean="0">
                <a:latin typeface="Bahnschrift" pitchFamily="34" charset="0"/>
              </a:rPr>
              <a:t>.</a:t>
            </a:r>
            <a:endParaRPr lang="en-US" sz="3900" b="1" dirty="0">
              <a:latin typeface="Bahnschrift" pitchFamily="34" charset="0"/>
            </a:endParaRPr>
          </a:p>
        </p:txBody>
      </p:sp>
    </p:spTree>
    <p:extLst>
      <p:ext uri="{BB962C8B-B14F-4D97-AF65-F5344CB8AC3E}">
        <p14:creationId xmlns:p14="http://schemas.microsoft.com/office/powerpoint/2010/main" val="40065541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6"/>
            </a:pPr>
            <a:r>
              <a:rPr lang="en-US" sz="4000" b="1" dirty="0" smtClean="0">
                <a:solidFill>
                  <a:schemeClr val="bg1"/>
                </a:solidFill>
                <a:latin typeface="Bahnschrift" pitchFamily="34" charset="0"/>
              </a:rPr>
              <a:t>21st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3900" b="1" u="sng" dirty="0">
                <a:latin typeface="Bahnschrift" pitchFamily="34" charset="0"/>
              </a:rPr>
              <a:t>Events that Led to the Timor </a:t>
            </a:r>
            <a:r>
              <a:rPr lang="en-US" sz="3900" b="1" u="sng" dirty="0" smtClean="0">
                <a:latin typeface="Bahnschrift" pitchFamily="34" charset="0"/>
              </a:rPr>
              <a:t>Revival</a:t>
            </a:r>
            <a:endParaRPr lang="en-US" sz="3900" b="1" u="sng" dirty="0">
              <a:latin typeface="Bahnschrift" pitchFamily="34" charset="0"/>
            </a:endParaRPr>
          </a:p>
          <a:p>
            <a:r>
              <a:rPr lang="en-US" sz="4000" b="1" dirty="0">
                <a:latin typeface="Bahnschrift" pitchFamily="34" charset="0"/>
              </a:rPr>
              <a:t>January-February 1965: </a:t>
            </a:r>
            <a:r>
              <a:rPr lang="en-US" sz="4000" dirty="0">
                <a:latin typeface="Bahnschrift" pitchFamily="34" charset="0"/>
              </a:rPr>
              <a:t>Pastor </a:t>
            </a:r>
            <a:r>
              <a:rPr lang="en-US" sz="4000" dirty="0" err="1">
                <a:latin typeface="Bahnschrift" pitchFamily="34" charset="0"/>
              </a:rPr>
              <a:t>Binjamin</a:t>
            </a:r>
            <a:r>
              <a:rPr lang="en-US" sz="4000" dirty="0">
                <a:latin typeface="Bahnschrift" pitchFamily="34" charset="0"/>
              </a:rPr>
              <a:t> </a:t>
            </a:r>
            <a:r>
              <a:rPr lang="en-US" sz="4000" dirty="0" err="1">
                <a:latin typeface="Bahnschrift" pitchFamily="34" charset="0"/>
              </a:rPr>
              <a:t>Manuain</a:t>
            </a:r>
            <a:r>
              <a:rPr lang="en-US" sz="4000" dirty="0">
                <a:latin typeface="Bahnschrift" pitchFamily="34" charset="0"/>
              </a:rPr>
              <a:t> (one of the two pastors at </a:t>
            </a:r>
            <a:r>
              <a:rPr lang="en-US" sz="4000" dirty="0" err="1">
                <a:latin typeface="Bahnschrift" pitchFamily="34" charset="0"/>
              </a:rPr>
              <a:t>Maranatha</a:t>
            </a:r>
            <a:r>
              <a:rPr lang="en-US" sz="4000" dirty="0">
                <a:latin typeface="Bahnschrift" pitchFamily="34" charset="0"/>
              </a:rPr>
              <a:t> Church in </a:t>
            </a:r>
            <a:r>
              <a:rPr lang="en-US" sz="4000" dirty="0" err="1">
                <a:latin typeface="Bahnschrift" pitchFamily="34" charset="0"/>
              </a:rPr>
              <a:t>Soe</a:t>
            </a:r>
            <a:r>
              <a:rPr lang="en-US" sz="4000" dirty="0">
                <a:latin typeface="Bahnschrift" pitchFamily="34" charset="0"/>
              </a:rPr>
              <a:t>) preached a series of evangelistic messages that was said to have awakened the congregation with a greater desire for revival</a:t>
            </a:r>
            <a:r>
              <a:rPr lang="en-US" sz="4000" dirty="0" smtClean="0">
                <a:latin typeface="Bahnschrift" pitchFamily="34" charset="0"/>
              </a:rPr>
              <a:t>.</a:t>
            </a:r>
            <a:endParaRPr lang="en-US" sz="4000" dirty="0">
              <a:latin typeface="Bahnschrift" pitchFamily="34" charset="0"/>
            </a:endParaRPr>
          </a:p>
        </p:txBody>
      </p:sp>
    </p:spTree>
    <p:extLst>
      <p:ext uri="{BB962C8B-B14F-4D97-AF65-F5344CB8AC3E}">
        <p14:creationId xmlns:p14="http://schemas.microsoft.com/office/powerpoint/2010/main" val="36562735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6"/>
            </a:pPr>
            <a:r>
              <a:rPr lang="en-US" sz="4000" b="1" dirty="0" smtClean="0">
                <a:solidFill>
                  <a:schemeClr val="bg1"/>
                </a:solidFill>
                <a:latin typeface="Bahnschrift" pitchFamily="34" charset="0"/>
              </a:rPr>
              <a:t>21st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3500" b="1" u="sng" dirty="0">
                <a:latin typeface="Bahnschrift" pitchFamily="34" charset="0"/>
              </a:rPr>
              <a:t>Events that Led to the Timor </a:t>
            </a:r>
            <a:r>
              <a:rPr lang="en-US" sz="3500" b="1" u="sng" dirty="0" smtClean="0">
                <a:latin typeface="Bahnschrift" pitchFamily="34" charset="0"/>
              </a:rPr>
              <a:t>Revival</a:t>
            </a:r>
            <a:endParaRPr lang="en-US" sz="3500" b="1" u="sng" dirty="0">
              <a:latin typeface="Bahnschrift" pitchFamily="34" charset="0"/>
            </a:endParaRPr>
          </a:p>
          <a:p>
            <a:r>
              <a:rPr lang="en-US" sz="3500" b="1" dirty="0">
                <a:latin typeface="Bahnschrift" pitchFamily="34" charset="0"/>
              </a:rPr>
              <a:t>July 1965: </a:t>
            </a:r>
            <a:r>
              <a:rPr lang="en-US" sz="3500" dirty="0" err="1">
                <a:latin typeface="Bahnschrift" pitchFamily="34" charset="0"/>
              </a:rPr>
              <a:t>Detmar</a:t>
            </a:r>
            <a:r>
              <a:rPr lang="en-US" sz="3500" dirty="0">
                <a:latin typeface="Bahnschrift" pitchFamily="34" charset="0"/>
              </a:rPr>
              <a:t> </a:t>
            </a:r>
            <a:r>
              <a:rPr lang="en-US" sz="3500" dirty="0" err="1">
                <a:latin typeface="Bahnschrift" pitchFamily="34" charset="0"/>
              </a:rPr>
              <a:t>Scheunemann</a:t>
            </a:r>
            <a:r>
              <a:rPr lang="en-US" sz="3500" dirty="0">
                <a:latin typeface="Bahnschrift" pitchFamily="34" charset="0"/>
              </a:rPr>
              <a:t>, the German senior lecturer at the Indonesian Evangelistic Institute in the city of </a:t>
            </a:r>
            <a:r>
              <a:rPr lang="en-US" sz="3500" dirty="0" err="1">
                <a:latin typeface="Bahnschrift" pitchFamily="34" charset="0"/>
              </a:rPr>
              <a:t>Batu</a:t>
            </a:r>
            <a:r>
              <a:rPr lang="en-US" sz="3500" dirty="0">
                <a:latin typeface="Bahnschrift" pitchFamily="34" charset="0"/>
              </a:rPr>
              <a:t> on the island of Java, visited the island of Timor with a team of students from that school and conducted evangelistic campaigns in the Timor cities of </a:t>
            </a:r>
            <a:r>
              <a:rPr lang="en-US" sz="3500" dirty="0" err="1">
                <a:latin typeface="Bahnschrift" pitchFamily="34" charset="0"/>
              </a:rPr>
              <a:t>Kupang</a:t>
            </a:r>
            <a:r>
              <a:rPr lang="en-US" sz="3500" dirty="0">
                <a:latin typeface="Bahnschrift" pitchFamily="34" charset="0"/>
              </a:rPr>
              <a:t>, </a:t>
            </a:r>
            <a:r>
              <a:rPr lang="en-US" sz="3500" dirty="0" err="1">
                <a:latin typeface="Bahnschrift" pitchFamily="34" charset="0"/>
              </a:rPr>
              <a:t>Soe</a:t>
            </a:r>
            <a:r>
              <a:rPr lang="en-US" sz="3500" dirty="0">
                <a:latin typeface="Bahnschrift" pitchFamily="34" charset="0"/>
              </a:rPr>
              <a:t>, and other inland villages.</a:t>
            </a:r>
          </a:p>
        </p:txBody>
      </p:sp>
    </p:spTree>
    <p:extLst>
      <p:ext uri="{BB962C8B-B14F-4D97-AF65-F5344CB8AC3E}">
        <p14:creationId xmlns:p14="http://schemas.microsoft.com/office/powerpoint/2010/main" val="40940592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6"/>
            </a:pPr>
            <a:r>
              <a:rPr lang="en-US" sz="4000" b="1" dirty="0" smtClean="0">
                <a:solidFill>
                  <a:schemeClr val="bg1"/>
                </a:solidFill>
                <a:latin typeface="Bahnschrift" pitchFamily="34" charset="0"/>
              </a:rPr>
              <a:t>21st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2400" b="1" u="sng" dirty="0">
                <a:latin typeface="Bahnschrift" pitchFamily="34" charset="0"/>
              </a:rPr>
              <a:t>Events that Led to the Timor </a:t>
            </a:r>
            <a:r>
              <a:rPr lang="en-US" sz="2400" b="1" u="sng" dirty="0" smtClean="0">
                <a:latin typeface="Bahnschrift" pitchFamily="34" charset="0"/>
              </a:rPr>
              <a:t>Revival</a:t>
            </a:r>
            <a:endParaRPr lang="en-US" sz="2400" b="1" u="sng" dirty="0">
              <a:latin typeface="Bahnschrift" pitchFamily="34" charset="0"/>
            </a:endParaRPr>
          </a:p>
          <a:p>
            <a:r>
              <a:rPr lang="en-US" sz="2400" b="1" dirty="0">
                <a:latin typeface="Bahnschrift" pitchFamily="34" charset="0"/>
              </a:rPr>
              <a:t>August 16, 1965: </a:t>
            </a:r>
            <a:r>
              <a:rPr lang="en-US" sz="2400" dirty="0">
                <a:latin typeface="Bahnschrift" pitchFamily="34" charset="0"/>
              </a:rPr>
              <a:t>A 25-year-old girl from the </a:t>
            </a:r>
            <a:r>
              <a:rPr lang="en-US" sz="2400" dirty="0" err="1">
                <a:latin typeface="Bahnschrift" pitchFamily="34" charset="0"/>
              </a:rPr>
              <a:t>Maranatha</a:t>
            </a:r>
            <a:r>
              <a:rPr lang="en-US" sz="2400" dirty="0">
                <a:latin typeface="Bahnschrift" pitchFamily="34" charset="0"/>
              </a:rPr>
              <a:t> Church in the city of </a:t>
            </a:r>
            <a:r>
              <a:rPr lang="en-US" sz="2400" dirty="0" err="1">
                <a:latin typeface="Bahnschrift" pitchFamily="34" charset="0"/>
              </a:rPr>
              <a:t>Soe</a:t>
            </a:r>
            <a:r>
              <a:rPr lang="en-US" sz="2400" dirty="0">
                <a:latin typeface="Bahnschrift" pitchFamily="34" charset="0"/>
              </a:rPr>
              <a:t>, </a:t>
            </a:r>
            <a:r>
              <a:rPr lang="en-US" sz="2400" dirty="0" err="1">
                <a:latin typeface="Bahnschrift" pitchFamily="34" charset="0"/>
              </a:rPr>
              <a:t>Hennie</a:t>
            </a:r>
            <a:r>
              <a:rPr lang="en-US" sz="2400" dirty="0">
                <a:latin typeface="Bahnschrift" pitchFamily="34" charset="0"/>
              </a:rPr>
              <a:t> </a:t>
            </a:r>
            <a:r>
              <a:rPr lang="en-US" sz="2400" dirty="0" err="1">
                <a:latin typeface="Bahnschrift" pitchFamily="34" charset="0"/>
              </a:rPr>
              <a:t>Tunli’u</a:t>
            </a:r>
            <a:r>
              <a:rPr lang="en-US" sz="2400" dirty="0">
                <a:latin typeface="Bahnschrift" pitchFamily="34" charset="0"/>
              </a:rPr>
              <a:t>, also known as Priscilla, after having received a dramatic calling into ministry through hearing the voice of God and having multiple visions of Jesus, began sharing with young people, and 87 of them became followers of Jesus</a:t>
            </a:r>
            <a:r>
              <a:rPr lang="en-US" sz="2400" dirty="0" smtClean="0">
                <a:latin typeface="Bahnschrift" pitchFamily="34" charset="0"/>
              </a:rPr>
              <a:t>.</a:t>
            </a:r>
            <a:endParaRPr lang="en-US" sz="2400" dirty="0">
              <a:latin typeface="Bahnschrift" pitchFamily="34" charset="0"/>
            </a:endParaRPr>
          </a:p>
          <a:p>
            <a:r>
              <a:rPr lang="en-US" sz="2400" dirty="0">
                <a:latin typeface="Bahnschrift" pitchFamily="34" charset="0"/>
              </a:rPr>
              <a:t>Priscilla then felt led to attend the Indonesian Evangelistic Institute. </a:t>
            </a:r>
            <a:r>
              <a:rPr lang="en-US" sz="2400" dirty="0" err="1">
                <a:latin typeface="Bahnschrift" pitchFamily="34" charset="0"/>
              </a:rPr>
              <a:t>Maranatha</a:t>
            </a:r>
            <a:r>
              <a:rPr lang="en-US" sz="2400" dirty="0">
                <a:latin typeface="Bahnschrift" pitchFamily="34" charset="0"/>
              </a:rPr>
              <a:t> Church held a farewell service for her, and during the service Priscilla preached from 8 p.m. till 12:20 a.m. Her appeal to young people at the end of the service brought more than 100 to make a profession of their faith in Christ.</a:t>
            </a:r>
          </a:p>
        </p:txBody>
      </p:sp>
    </p:spTree>
    <p:extLst>
      <p:ext uri="{BB962C8B-B14F-4D97-AF65-F5344CB8AC3E}">
        <p14:creationId xmlns:p14="http://schemas.microsoft.com/office/powerpoint/2010/main" val="226464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6"/>
            </a:pPr>
            <a:r>
              <a:rPr lang="en-US" sz="4000" b="1" dirty="0" smtClean="0">
                <a:solidFill>
                  <a:schemeClr val="bg1"/>
                </a:solidFill>
                <a:latin typeface="Bahnschrift" pitchFamily="34" charset="0"/>
              </a:rPr>
              <a:t>21st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2600" b="1" u="sng" dirty="0">
                <a:latin typeface="Bahnschrift" pitchFamily="34" charset="0"/>
              </a:rPr>
              <a:t>Events that Led to the Timor </a:t>
            </a:r>
            <a:r>
              <a:rPr lang="en-US" sz="2600" b="1" u="sng" dirty="0" smtClean="0">
                <a:latin typeface="Bahnschrift" pitchFamily="34" charset="0"/>
              </a:rPr>
              <a:t>Revival</a:t>
            </a:r>
            <a:endParaRPr lang="en-US" sz="2600" b="1" u="sng" dirty="0">
              <a:latin typeface="Bahnschrift" pitchFamily="34" charset="0"/>
            </a:endParaRPr>
          </a:p>
          <a:p>
            <a:r>
              <a:rPr lang="en-US" sz="2600" b="1" dirty="0">
                <a:latin typeface="Bahnschrift" pitchFamily="34" charset="0"/>
              </a:rPr>
              <a:t>On Sunday night, September 26, </a:t>
            </a:r>
            <a:r>
              <a:rPr lang="en-US" sz="2600" b="1" dirty="0" smtClean="0">
                <a:latin typeface="Bahnschrift" pitchFamily="34" charset="0"/>
              </a:rPr>
              <a:t>1965</a:t>
            </a:r>
          </a:p>
          <a:p>
            <a:pPr marL="0" indent="0">
              <a:buNone/>
            </a:pPr>
            <a:r>
              <a:rPr lang="en-US" sz="2600" dirty="0" smtClean="0">
                <a:latin typeface="Bahnschrift" pitchFamily="34" charset="0"/>
              </a:rPr>
              <a:t>Two-hundred </a:t>
            </a:r>
            <a:r>
              <a:rPr lang="en-US" sz="2600" dirty="0">
                <a:latin typeface="Bahnschrift" pitchFamily="34" charset="0"/>
              </a:rPr>
              <a:t>people gathered to pray in </a:t>
            </a:r>
            <a:r>
              <a:rPr lang="en-US" sz="2600" dirty="0" err="1">
                <a:latin typeface="Bahnschrift" pitchFamily="34" charset="0"/>
              </a:rPr>
              <a:t>Maranatha</a:t>
            </a:r>
            <a:r>
              <a:rPr lang="en-US" sz="2600" dirty="0">
                <a:latin typeface="Bahnschrift" pitchFamily="34" charset="0"/>
              </a:rPr>
              <a:t> Church. During the prayers, the Holy Spirit suddenly descended on the group just like upon the disciples on the day of Pentecost. Some reported that there was a sound like a tornado within the building (“a rushing mighty wind</a:t>
            </a:r>
            <a:r>
              <a:rPr lang="en-US" sz="2600" dirty="0" smtClean="0">
                <a:latin typeface="Bahnschrift" pitchFamily="34" charset="0"/>
              </a:rPr>
              <a:t>”).</a:t>
            </a:r>
            <a:endParaRPr lang="en-US" sz="2600" dirty="0">
              <a:latin typeface="Bahnschrift" pitchFamily="34" charset="0"/>
            </a:endParaRPr>
          </a:p>
          <a:p>
            <a:pPr marL="0" indent="0">
              <a:buNone/>
            </a:pPr>
            <a:endParaRPr lang="en-US" sz="2600" dirty="0" smtClean="0">
              <a:latin typeface="Bahnschrift" pitchFamily="34" charset="0"/>
            </a:endParaRPr>
          </a:p>
          <a:p>
            <a:pPr marL="0" indent="0">
              <a:buNone/>
            </a:pPr>
            <a:r>
              <a:rPr lang="en-US" sz="2600" dirty="0" smtClean="0">
                <a:latin typeface="Bahnschrift" pitchFamily="34" charset="0"/>
              </a:rPr>
              <a:t>During </a:t>
            </a:r>
            <a:r>
              <a:rPr lang="en-US" sz="2600" dirty="0">
                <a:latin typeface="Bahnschrift" pitchFamily="34" charset="0"/>
              </a:rPr>
              <a:t>this outpouring of the Holy Spirit on the congregation, the presence of God was so powerful that many were weeping uncontrollably while lying on the </a:t>
            </a:r>
            <a:r>
              <a:rPr lang="en-US" sz="2600" dirty="0" smtClean="0">
                <a:latin typeface="Bahnschrift" pitchFamily="34" charset="0"/>
              </a:rPr>
              <a:t>floor</a:t>
            </a:r>
            <a:r>
              <a:rPr lang="en-US" sz="2600" dirty="0">
                <a:latin typeface="Bahnschrift" pitchFamily="34" charset="0"/>
              </a:rPr>
              <a:t>.</a:t>
            </a:r>
          </a:p>
        </p:txBody>
      </p:sp>
    </p:spTree>
    <p:extLst>
      <p:ext uri="{BB962C8B-B14F-4D97-AF65-F5344CB8AC3E}">
        <p14:creationId xmlns:p14="http://schemas.microsoft.com/office/powerpoint/2010/main" val="13779611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6"/>
            </a:pPr>
            <a:r>
              <a:rPr lang="en-US" sz="4000" b="1" dirty="0" smtClean="0">
                <a:solidFill>
                  <a:schemeClr val="bg1"/>
                </a:solidFill>
                <a:latin typeface="Bahnschrift" pitchFamily="34" charset="0"/>
              </a:rPr>
              <a:t>21st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2800" b="1" u="sng" dirty="0">
                <a:latin typeface="Bahnschrift" pitchFamily="34" charset="0"/>
              </a:rPr>
              <a:t>Events that Led to the Timor </a:t>
            </a:r>
            <a:r>
              <a:rPr lang="en-US" sz="2800" b="1" u="sng" dirty="0" smtClean="0">
                <a:latin typeface="Bahnschrift" pitchFamily="34" charset="0"/>
              </a:rPr>
              <a:t>Revival</a:t>
            </a:r>
            <a:endParaRPr lang="en-US" sz="2800" b="1" u="sng" dirty="0">
              <a:latin typeface="Bahnschrift" pitchFamily="34" charset="0"/>
            </a:endParaRPr>
          </a:p>
          <a:p>
            <a:r>
              <a:rPr lang="en-US" sz="2800" b="1" dirty="0">
                <a:latin typeface="Bahnschrift" pitchFamily="34" charset="0"/>
              </a:rPr>
              <a:t>On Sunday night, September 26, </a:t>
            </a:r>
            <a:r>
              <a:rPr lang="en-US" sz="2800" b="1" dirty="0" smtClean="0">
                <a:latin typeface="Bahnschrift" pitchFamily="34" charset="0"/>
              </a:rPr>
              <a:t>1965:</a:t>
            </a:r>
          </a:p>
          <a:p>
            <a:pPr marL="0" indent="0">
              <a:buNone/>
            </a:pPr>
            <a:r>
              <a:rPr lang="en-US" sz="2800" dirty="0">
                <a:latin typeface="Bahnschrift" pitchFamily="34" charset="0"/>
              </a:rPr>
              <a:t>At the same time the officer at the police station close to the church sounded the fire alarm, as he saw that the church was on fire. The people in the community, who were the only functioning “fire department,” rushed to the scene to extinguish the fire. When they got to the church they saw the flames but saw no evidence of the church burning. They then recognized that it was the “fire of God.” (Fire on buildings was reported as having happened on several occasions</a:t>
            </a:r>
            <a:r>
              <a:rPr lang="en-US" sz="2800" dirty="0" smtClean="0">
                <a:latin typeface="Bahnschrift" pitchFamily="34" charset="0"/>
              </a:rPr>
              <a:t>.)</a:t>
            </a:r>
            <a:endParaRPr lang="en-US" sz="2800" dirty="0">
              <a:latin typeface="Bahnschrift" pitchFamily="34" charset="0"/>
            </a:endParaRPr>
          </a:p>
        </p:txBody>
      </p:sp>
    </p:spTree>
    <p:extLst>
      <p:ext uri="{BB962C8B-B14F-4D97-AF65-F5344CB8AC3E}">
        <p14:creationId xmlns:p14="http://schemas.microsoft.com/office/powerpoint/2010/main" val="1132642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6"/>
            </a:pPr>
            <a:r>
              <a:rPr lang="en-US" sz="4000" b="1" dirty="0" smtClean="0">
                <a:solidFill>
                  <a:schemeClr val="bg1"/>
                </a:solidFill>
                <a:latin typeface="Bahnschrift" pitchFamily="34" charset="0"/>
              </a:rPr>
              <a:t>21st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3100" b="1" u="sng" dirty="0">
                <a:latin typeface="Bahnschrift" pitchFamily="34" charset="0"/>
              </a:rPr>
              <a:t>Events that Led to the Timor </a:t>
            </a:r>
            <a:r>
              <a:rPr lang="en-US" sz="3100" b="1" u="sng" dirty="0" smtClean="0">
                <a:latin typeface="Bahnschrift" pitchFamily="34" charset="0"/>
              </a:rPr>
              <a:t>Revival</a:t>
            </a:r>
            <a:endParaRPr lang="en-US" sz="3100" b="1" u="sng" dirty="0">
              <a:latin typeface="Bahnschrift" pitchFamily="34" charset="0"/>
            </a:endParaRPr>
          </a:p>
          <a:p>
            <a:r>
              <a:rPr lang="en-US" sz="3100" b="1" dirty="0">
                <a:latin typeface="Bahnschrift" pitchFamily="34" charset="0"/>
              </a:rPr>
              <a:t>On Sunday night, September 26, </a:t>
            </a:r>
            <a:r>
              <a:rPr lang="en-US" sz="3100" b="1" dirty="0" smtClean="0">
                <a:latin typeface="Bahnschrift" pitchFamily="34" charset="0"/>
              </a:rPr>
              <a:t>1965:</a:t>
            </a:r>
          </a:p>
          <a:p>
            <a:pPr marL="0" indent="0">
              <a:buNone/>
            </a:pPr>
            <a:r>
              <a:rPr lang="en-US" sz="3100" dirty="0">
                <a:latin typeface="Bahnschrift" pitchFamily="34" charset="0"/>
              </a:rPr>
              <a:t>Following this miraculous occurrence, the conviction power of the Holy Spirit became evident, and many of the thousand or so assembled outside the church to extinguish the fire received Jesus Christ as their Savior. After the Gospel was preached to them, they then ran to their homes, collected all their occult paraphernalia, returned to the church, and burned them in a fire</a:t>
            </a:r>
            <a:r>
              <a:rPr lang="en-US" sz="3100" dirty="0" smtClean="0">
                <a:latin typeface="Bahnschrift" pitchFamily="34" charset="0"/>
              </a:rPr>
              <a:t>.</a:t>
            </a:r>
            <a:endParaRPr lang="en-US" sz="3100" dirty="0">
              <a:latin typeface="Bahnschrift" pitchFamily="34" charset="0"/>
            </a:endParaRPr>
          </a:p>
        </p:txBody>
      </p:sp>
    </p:spTree>
    <p:extLst>
      <p:ext uri="{BB962C8B-B14F-4D97-AF65-F5344CB8AC3E}">
        <p14:creationId xmlns:p14="http://schemas.microsoft.com/office/powerpoint/2010/main" val="32540591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676400"/>
          </a:xfrm>
          <a:prstGeom prst="homePlate">
            <a:avLst/>
          </a:prstGeom>
          <a:blipFill>
            <a:blip r:embed="rId3"/>
            <a:srcRect/>
            <a:stretch>
              <a:fillRect b="-10294"/>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n-US" sz="4800" b="1" dirty="0" smtClean="0">
                <a:solidFill>
                  <a:schemeClr val="bg1"/>
                </a:solidFill>
                <a:latin typeface="Bahnschrift" pitchFamily="34" charset="0"/>
              </a:rPr>
              <a:t>REVIVAL SONG 1</a:t>
            </a:r>
            <a:endParaRPr lang="en-US" sz="4800" b="1" dirty="0">
              <a:solidFill>
                <a:schemeClr val="bg1"/>
              </a:solidFill>
              <a:latin typeface="Bahnschrift" pitchFamily="34" charset="0"/>
            </a:endParaRPr>
          </a:p>
        </p:txBody>
      </p:sp>
      <p:sp>
        <p:nvSpPr>
          <p:cNvPr id="3" name="Content Placeholder 2"/>
          <p:cNvSpPr>
            <a:spLocks noGrp="1"/>
          </p:cNvSpPr>
          <p:nvPr>
            <p:ph idx="1"/>
          </p:nvPr>
        </p:nvSpPr>
        <p:spPr>
          <a:xfrm>
            <a:off x="457200" y="2209800"/>
            <a:ext cx="8229600" cy="4221163"/>
          </a:xfrm>
        </p:spPr>
        <p:txBody>
          <a:bodyPr>
            <a:normAutofit/>
          </a:bodyPr>
          <a:lstStyle/>
          <a:p>
            <a:pPr marL="0" indent="0" algn="ctr">
              <a:buNone/>
            </a:pPr>
            <a:r>
              <a:rPr lang="en-US" sz="4800" b="1" dirty="0">
                <a:solidFill>
                  <a:schemeClr val="bg1"/>
                </a:solidFill>
                <a:latin typeface="Verdana" pitchFamily="34" charset="0"/>
                <a:ea typeface="Verdana" pitchFamily="34" charset="0"/>
                <a:cs typeface="Tahoma" pitchFamily="34" charset="0"/>
              </a:rPr>
              <a:t>There’s A Sweet </a:t>
            </a:r>
            <a:r>
              <a:rPr lang="en-US" sz="4800" b="1" dirty="0" smtClean="0">
                <a:solidFill>
                  <a:schemeClr val="bg1"/>
                </a:solidFill>
                <a:latin typeface="Verdana" pitchFamily="34" charset="0"/>
                <a:ea typeface="Verdana" pitchFamily="34" charset="0"/>
                <a:cs typeface="Tahoma" pitchFamily="34" charset="0"/>
              </a:rPr>
              <a:t>Spirit</a:t>
            </a:r>
            <a:endParaRPr lang="en-US" sz="4800" b="1" dirty="0">
              <a:solidFill>
                <a:schemeClr val="bg1"/>
              </a:solidFill>
              <a:latin typeface="Verdana" pitchFamily="34" charset="0"/>
              <a:ea typeface="Verdana" pitchFamily="34" charset="0"/>
              <a:cs typeface="Tahoma" pitchFamily="34" charset="0"/>
            </a:endParaRPr>
          </a:p>
        </p:txBody>
      </p:sp>
    </p:spTree>
    <p:extLst>
      <p:ext uri="{BB962C8B-B14F-4D97-AF65-F5344CB8AC3E}">
        <p14:creationId xmlns:p14="http://schemas.microsoft.com/office/powerpoint/2010/main" val="20283154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6"/>
            </a:pPr>
            <a:r>
              <a:rPr lang="en-US" sz="4000" b="1" dirty="0" smtClean="0">
                <a:solidFill>
                  <a:schemeClr val="bg1"/>
                </a:solidFill>
                <a:latin typeface="Bahnschrift" pitchFamily="34" charset="0"/>
              </a:rPr>
              <a:t>21st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2500" b="1" u="sng" dirty="0">
                <a:latin typeface="Bahnschrift" pitchFamily="34" charset="0"/>
              </a:rPr>
              <a:t>Events that Led to the Timor </a:t>
            </a:r>
            <a:r>
              <a:rPr lang="en-US" sz="2500" b="1" u="sng" dirty="0" smtClean="0">
                <a:latin typeface="Bahnschrift" pitchFamily="34" charset="0"/>
              </a:rPr>
              <a:t>Revival</a:t>
            </a:r>
            <a:endParaRPr lang="en-US" sz="2500" b="1" u="sng" dirty="0">
              <a:latin typeface="Bahnschrift" pitchFamily="34" charset="0"/>
            </a:endParaRPr>
          </a:p>
          <a:p>
            <a:r>
              <a:rPr lang="en-US" sz="2500" b="1" dirty="0">
                <a:latin typeface="Bahnschrift" pitchFamily="34" charset="0"/>
              </a:rPr>
              <a:t>On Sunday night, September 26, </a:t>
            </a:r>
            <a:r>
              <a:rPr lang="en-US" sz="2500" b="1" dirty="0" smtClean="0">
                <a:latin typeface="Bahnschrift" pitchFamily="34" charset="0"/>
              </a:rPr>
              <a:t>1965:</a:t>
            </a:r>
          </a:p>
          <a:p>
            <a:pPr marL="0" indent="0">
              <a:buNone/>
            </a:pPr>
            <a:r>
              <a:rPr lang="en-US" sz="2500" dirty="0">
                <a:latin typeface="Bahnschrift" pitchFamily="34" charset="0"/>
              </a:rPr>
              <a:t>After </a:t>
            </a:r>
            <a:r>
              <a:rPr lang="en-US" sz="2500" dirty="0" err="1">
                <a:latin typeface="Bahnschrift" pitchFamily="34" charset="0"/>
              </a:rPr>
              <a:t>Nahor</a:t>
            </a:r>
            <a:r>
              <a:rPr lang="en-US" sz="2500" dirty="0">
                <a:latin typeface="Bahnschrift" pitchFamily="34" charset="0"/>
              </a:rPr>
              <a:t> Leo had shared his testimony on that evening, and after many people had made a decision to follow Jesus, </a:t>
            </a:r>
            <a:r>
              <a:rPr lang="en-US" sz="2500" dirty="0" err="1">
                <a:latin typeface="Bahnschrift" pitchFamily="34" charset="0"/>
              </a:rPr>
              <a:t>Nahor</a:t>
            </a:r>
            <a:r>
              <a:rPr lang="en-US" sz="2500" dirty="0">
                <a:latin typeface="Bahnschrift" pitchFamily="34" charset="0"/>
              </a:rPr>
              <a:t> chose 23 young people to join him on an evangelistic team. As they set out to preach all over the island, the Holy Spirit accompanied them with authority to preach the Gospel, with the power to heal, and with tremendous evangelical success.</a:t>
            </a:r>
          </a:p>
          <a:p>
            <a:pPr marL="0" indent="0">
              <a:buNone/>
            </a:pPr>
            <a:endParaRPr lang="en-US" sz="2500" dirty="0">
              <a:latin typeface="Bahnschrift" pitchFamily="34" charset="0"/>
            </a:endParaRPr>
          </a:p>
          <a:p>
            <a:pPr marL="0" indent="0">
              <a:buNone/>
            </a:pPr>
            <a:r>
              <a:rPr lang="en-US" sz="2500" dirty="0">
                <a:latin typeface="Bahnschrift" pitchFamily="34" charset="0"/>
              </a:rPr>
              <a:t>After </a:t>
            </a:r>
            <a:r>
              <a:rPr lang="en-US" sz="2500" dirty="0" err="1">
                <a:latin typeface="Bahnschrift" pitchFamily="34" charset="0"/>
              </a:rPr>
              <a:t>Nahor</a:t>
            </a:r>
            <a:r>
              <a:rPr lang="en-US" sz="2500" dirty="0">
                <a:latin typeface="Bahnschrift" pitchFamily="34" charset="0"/>
              </a:rPr>
              <a:t> Leo’s team was assembled, many other teams also formed and began their evangelistic work throughout Timor and beyond</a:t>
            </a:r>
            <a:r>
              <a:rPr lang="en-US" sz="2500" dirty="0" smtClean="0">
                <a:latin typeface="Bahnschrift" pitchFamily="34" charset="0"/>
              </a:rPr>
              <a:t>.</a:t>
            </a:r>
            <a:endParaRPr lang="en-US" sz="2500" dirty="0">
              <a:latin typeface="Bahnschrift" pitchFamily="34" charset="0"/>
            </a:endParaRPr>
          </a:p>
        </p:txBody>
      </p:sp>
    </p:spTree>
    <p:extLst>
      <p:ext uri="{BB962C8B-B14F-4D97-AF65-F5344CB8AC3E}">
        <p14:creationId xmlns:p14="http://schemas.microsoft.com/office/powerpoint/2010/main" val="16136281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6"/>
            </a:pPr>
            <a:r>
              <a:rPr lang="en-US" sz="4000" b="1" dirty="0" smtClean="0">
                <a:solidFill>
                  <a:schemeClr val="bg1"/>
                </a:solidFill>
                <a:latin typeface="Bahnschrift" pitchFamily="34" charset="0"/>
              </a:rPr>
              <a:t>21st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4000" b="1" u="sng" dirty="0">
                <a:latin typeface="Bahnschrift" pitchFamily="34" charset="0"/>
              </a:rPr>
              <a:t>Events that Led to the Timor </a:t>
            </a:r>
            <a:r>
              <a:rPr lang="en-US" sz="4000" b="1" u="sng" dirty="0" smtClean="0">
                <a:latin typeface="Bahnschrift" pitchFamily="34" charset="0"/>
              </a:rPr>
              <a:t>Revival</a:t>
            </a:r>
            <a:endParaRPr lang="en-US" sz="4000" b="1" u="sng" dirty="0">
              <a:latin typeface="Bahnschrift" pitchFamily="34" charset="0"/>
            </a:endParaRPr>
          </a:p>
          <a:p>
            <a:r>
              <a:rPr lang="en-US" sz="4000" b="1" dirty="0">
                <a:latin typeface="Bahnschrift" pitchFamily="34" charset="0"/>
              </a:rPr>
              <a:t>Early October 1965: </a:t>
            </a:r>
            <a:r>
              <a:rPr lang="en-US" sz="4000" dirty="0">
                <a:latin typeface="Bahnschrift" pitchFamily="34" charset="0"/>
              </a:rPr>
              <a:t>A revival team from the </a:t>
            </a:r>
            <a:r>
              <a:rPr lang="en-US" sz="4000" dirty="0" err="1">
                <a:latin typeface="Bahnschrift" pitchFamily="34" charset="0"/>
              </a:rPr>
              <a:t>Maranatha</a:t>
            </a:r>
            <a:r>
              <a:rPr lang="en-US" sz="4000" dirty="0">
                <a:latin typeface="Bahnschrift" pitchFamily="34" charset="0"/>
              </a:rPr>
              <a:t> Church visited the town of </a:t>
            </a:r>
            <a:r>
              <a:rPr lang="en-US" sz="4000" dirty="0" err="1">
                <a:latin typeface="Bahnschrift" pitchFamily="34" charset="0"/>
              </a:rPr>
              <a:t>Niki-Niki</a:t>
            </a:r>
            <a:r>
              <a:rPr lang="en-US" sz="4000" dirty="0">
                <a:latin typeface="Bahnschrift" pitchFamily="34" charset="0"/>
              </a:rPr>
              <a:t>, and during a two-week evangelistic thrust, 9,000 people professed their faith in Jesus Christ.</a:t>
            </a:r>
          </a:p>
        </p:txBody>
      </p:sp>
    </p:spTree>
    <p:extLst>
      <p:ext uri="{BB962C8B-B14F-4D97-AF65-F5344CB8AC3E}">
        <p14:creationId xmlns:p14="http://schemas.microsoft.com/office/powerpoint/2010/main" val="31941448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6"/>
            </a:pPr>
            <a:r>
              <a:rPr lang="en-US" sz="4000" b="1" dirty="0" smtClean="0">
                <a:solidFill>
                  <a:schemeClr val="bg1"/>
                </a:solidFill>
                <a:latin typeface="Bahnschrift" pitchFamily="34" charset="0"/>
              </a:rPr>
              <a:t>21st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3600" b="1" u="sng" dirty="0">
                <a:latin typeface="Bahnschrift" pitchFamily="34" charset="0"/>
              </a:rPr>
              <a:t>Events that Led to the Timor </a:t>
            </a:r>
            <a:r>
              <a:rPr lang="en-US" sz="3600" b="1" u="sng" dirty="0" smtClean="0">
                <a:latin typeface="Bahnschrift" pitchFamily="34" charset="0"/>
              </a:rPr>
              <a:t>Revival</a:t>
            </a:r>
            <a:endParaRPr lang="en-US" sz="3600" b="1" u="sng" dirty="0">
              <a:latin typeface="Bahnschrift" pitchFamily="34" charset="0"/>
            </a:endParaRPr>
          </a:p>
          <a:p>
            <a:r>
              <a:rPr lang="en-US" sz="3600" b="1" dirty="0">
                <a:latin typeface="Bahnschrift" pitchFamily="34" charset="0"/>
              </a:rPr>
              <a:t>October 19, 1965: </a:t>
            </a:r>
            <a:endParaRPr lang="en-US" sz="3600" b="1" dirty="0" smtClean="0">
              <a:latin typeface="Bahnschrift" pitchFamily="34" charset="0"/>
            </a:endParaRPr>
          </a:p>
          <a:p>
            <a:pPr marL="0" indent="0">
              <a:buNone/>
            </a:pPr>
            <a:r>
              <a:rPr lang="en-US" sz="3600" dirty="0" smtClean="0">
                <a:latin typeface="Bahnschrift" pitchFamily="34" charset="0"/>
              </a:rPr>
              <a:t>In </a:t>
            </a:r>
            <a:r>
              <a:rPr lang="en-US" sz="3600" dirty="0">
                <a:latin typeface="Bahnschrift" pitchFamily="34" charset="0"/>
              </a:rPr>
              <a:t>a letter on this date, Pastor J. M. E. Daniel (one of two pastors at </a:t>
            </a:r>
            <a:r>
              <a:rPr lang="en-US" sz="3600" dirty="0" err="1">
                <a:latin typeface="Bahnschrift" pitchFamily="34" charset="0"/>
              </a:rPr>
              <a:t>Maranatha</a:t>
            </a:r>
            <a:r>
              <a:rPr lang="en-US" sz="3600" dirty="0">
                <a:latin typeface="Bahnschrift" pitchFamily="34" charset="0"/>
              </a:rPr>
              <a:t> Church) wrote to the 35-year veteran Dutch missionary, Dr. Pieter </a:t>
            </a:r>
            <a:r>
              <a:rPr lang="en-US" sz="3600" dirty="0" err="1">
                <a:latin typeface="Bahnschrift" pitchFamily="34" charset="0"/>
              </a:rPr>
              <a:t>Middlekoop</a:t>
            </a:r>
            <a:r>
              <a:rPr lang="en-US" sz="3600" dirty="0">
                <a:latin typeface="Bahnschrift" pitchFamily="34" charset="0"/>
              </a:rPr>
              <a:t>, who had served on Timor for 35 years, and gave him a report of the revival</a:t>
            </a:r>
            <a:r>
              <a:rPr lang="en-US" sz="3600" dirty="0" smtClean="0">
                <a:latin typeface="Bahnschrift" pitchFamily="34" charset="0"/>
              </a:rPr>
              <a:t>.</a:t>
            </a:r>
            <a:endParaRPr lang="en-US" sz="3600" dirty="0">
              <a:latin typeface="Bahnschrift" pitchFamily="34" charset="0"/>
            </a:endParaRPr>
          </a:p>
        </p:txBody>
      </p:sp>
    </p:spTree>
    <p:extLst>
      <p:ext uri="{BB962C8B-B14F-4D97-AF65-F5344CB8AC3E}">
        <p14:creationId xmlns:p14="http://schemas.microsoft.com/office/powerpoint/2010/main" val="41006683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6"/>
            </a:pPr>
            <a:r>
              <a:rPr lang="en-US" sz="4000" b="1" dirty="0" smtClean="0">
                <a:solidFill>
                  <a:schemeClr val="bg1"/>
                </a:solidFill>
                <a:latin typeface="Bahnschrift" pitchFamily="34" charset="0"/>
              </a:rPr>
              <a:t>21st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b="1" u="sng" dirty="0">
                <a:latin typeface="Bahnschrift" pitchFamily="34" charset="0"/>
              </a:rPr>
              <a:t>Events that Led to the Timor </a:t>
            </a:r>
            <a:r>
              <a:rPr lang="en-US" b="1" u="sng" dirty="0" smtClean="0">
                <a:latin typeface="Bahnschrift" pitchFamily="34" charset="0"/>
              </a:rPr>
              <a:t>Revival</a:t>
            </a:r>
            <a:endParaRPr lang="en-US" b="1" u="sng" dirty="0">
              <a:latin typeface="Bahnschrift" pitchFamily="34" charset="0"/>
            </a:endParaRPr>
          </a:p>
          <a:p>
            <a:r>
              <a:rPr lang="en-US" b="1" dirty="0">
                <a:latin typeface="Bahnschrift" pitchFamily="34" charset="0"/>
              </a:rPr>
              <a:t>October 19, 1965: </a:t>
            </a:r>
            <a:endParaRPr lang="en-US" b="1" dirty="0" smtClean="0">
              <a:latin typeface="Bahnschrift" pitchFamily="34" charset="0"/>
            </a:endParaRPr>
          </a:p>
          <a:p>
            <a:pPr marL="0" indent="0">
              <a:buNone/>
            </a:pPr>
            <a:r>
              <a:rPr lang="en-US" dirty="0">
                <a:latin typeface="Bahnschrift" pitchFamily="34" charset="0"/>
              </a:rPr>
              <a:t>Here are the highlights of that letter:</a:t>
            </a:r>
          </a:p>
          <a:p>
            <a:pPr marL="0" indent="0">
              <a:buNone/>
            </a:pPr>
            <a:endParaRPr lang="en-US" dirty="0" smtClean="0">
              <a:latin typeface="Bahnschrift" pitchFamily="34" charset="0"/>
            </a:endParaRPr>
          </a:p>
          <a:p>
            <a:pPr marL="514350" indent="-514350">
              <a:buFont typeface="+mj-lt"/>
              <a:buAutoNum type="arabicPeriod"/>
            </a:pPr>
            <a:r>
              <a:rPr lang="en-US" dirty="0" smtClean="0">
                <a:latin typeface="Bahnschrift" pitchFamily="34" charset="0"/>
              </a:rPr>
              <a:t>The </a:t>
            </a:r>
            <a:r>
              <a:rPr lang="en-US" dirty="0">
                <a:latin typeface="Bahnschrift" pitchFamily="34" charset="0"/>
              </a:rPr>
              <a:t>revival was started by </a:t>
            </a:r>
            <a:r>
              <a:rPr lang="en-US" dirty="0" err="1">
                <a:latin typeface="Bahnschrift" pitchFamily="34" charset="0"/>
              </a:rPr>
              <a:t>Hennie</a:t>
            </a:r>
            <a:r>
              <a:rPr lang="en-US" dirty="0">
                <a:latin typeface="Bahnschrift" pitchFamily="34" charset="0"/>
              </a:rPr>
              <a:t> </a:t>
            </a:r>
            <a:r>
              <a:rPr lang="en-US" dirty="0" err="1">
                <a:latin typeface="Bahnschrift" pitchFamily="34" charset="0"/>
              </a:rPr>
              <a:t>Tunli’u</a:t>
            </a:r>
            <a:r>
              <a:rPr lang="en-US" dirty="0">
                <a:latin typeface="Bahnschrift" pitchFamily="34" charset="0"/>
              </a:rPr>
              <a:t> (Priscilla), and it affects mostly the youth.</a:t>
            </a:r>
          </a:p>
          <a:p>
            <a:pPr marL="514350" indent="-514350">
              <a:buFont typeface="+mj-lt"/>
              <a:buAutoNum type="arabicPeriod"/>
            </a:pPr>
            <a:r>
              <a:rPr lang="en-US" dirty="0" smtClean="0">
                <a:latin typeface="Bahnschrift" pitchFamily="34" charset="0"/>
              </a:rPr>
              <a:t>Many </a:t>
            </a:r>
            <a:r>
              <a:rPr lang="en-US" dirty="0">
                <a:latin typeface="Bahnschrift" pitchFamily="34" charset="0"/>
              </a:rPr>
              <a:t>of the youth have turned over their fetishes to be burned, along with their secret medicines, books with incantations and charms, and dice and objects for gambling</a:t>
            </a:r>
            <a:r>
              <a:rPr lang="en-US" dirty="0" smtClean="0">
                <a:latin typeface="Bahnschrift" pitchFamily="34" charset="0"/>
              </a:rPr>
              <a:t>.</a:t>
            </a:r>
            <a:endParaRPr lang="en-US" dirty="0">
              <a:latin typeface="Bahnschrift" pitchFamily="34" charset="0"/>
            </a:endParaRPr>
          </a:p>
        </p:txBody>
      </p:sp>
    </p:spTree>
    <p:extLst>
      <p:ext uri="{BB962C8B-B14F-4D97-AF65-F5344CB8AC3E}">
        <p14:creationId xmlns:p14="http://schemas.microsoft.com/office/powerpoint/2010/main" val="3018523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6"/>
            </a:pPr>
            <a:r>
              <a:rPr lang="en-US" sz="4000" b="1" dirty="0" smtClean="0">
                <a:solidFill>
                  <a:schemeClr val="bg1"/>
                </a:solidFill>
                <a:latin typeface="Bahnschrift" pitchFamily="34" charset="0"/>
              </a:rPr>
              <a:t>21st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b="1" u="sng" dirty="0">
                <a:latin typeface="Bahnschrift" pitchFamily="34" charset="0"/>
              </a:rPr>
              <a:t>Events that Led to the Timor </a:t>
            </a:r>
            <a:r>
              <a:rPr lang="en-US" b="1" u="sng" dirty="0" smtClean="0">
                <a:latin typeface="Bahnschrift" pitchFamily="34" charset="0"/>
              </a:rPr>
              <a:t>Revival</a:t>
            </a:r>
            <a:endParaRPr lang="en-US" b="1" u="sng" dirty="0">
              <a:latin typeface="Bahnschrift" pitchFamily="34" charset="0"/>
            </a:endParaRPr>
          </a:p>
          <a:p>
            <a:r>
              <a:rPr lang="en-US" b="1" dirty="0">
                <a:latin typeface="Bahnschrift" pitchFamily="34" charset="0"/>
              </a:rPr>
              <a:t>October 19, 1965: </a:t>
            </a:r>
            <a:endParaRPr lang="en-US" b="1" dirty="0" smtClean="0">
              <a:latin typeface="Bahnschrift" pitchFamily="34" charset="0"/>
            </a:endParaRPr>
          </a:p>
          <a:p>
            <a:pPr marL="0" indent="0">
              <a:buNone/>
            </a:pPr>
            <a:r>
              <a:rPr lang="en-US" dirty="0">
                <a:latin typeface="Bahnschrift" pitchFamily="34" charset="0"/>
              </a:rPr>
              <a:t>Here are the highlights of that letter:</a:t>
            </a:r>
          </a:p>
          <a:p>
            <a:pPr marL="0" indent="0">
              <a:buNone/>
            </a:pPr>
            <a:endParaRPr lang="en-US" sz="1600" dirty="0" smtClean="0">
              <a:latin typeface="Bahnschrift" pitchFamily="34" charset="0"/>
            </a:endParaRPr>
          </a:p>
          <a:p>
            <a:pPr marL="514350" indent="-514350">
              <a:buFont typeface="+mj-lt"/>
              <a:buAutoNum type="arabicPeriod" startAt="3"/>
            </a:pPr>
            <a:r>
              <a:rPr lang="en-US" dirty="0" smtClean="0">
                <a:latin typeface="Bahnschrift" pitchFamily="34" charset="0"/>
              </a:rPr>
              <a:t>The </a:t>
            </a:r>
            <a:r>
              <a:rPr lang="en-US" dirty="0">
                <a:latin typeface="Bahnschrift" pitchFamily="34" charset="0"/>
              </a:rPr>
              <a:t>youth arrange groups for prayer, scripture reading, and choir singing, specifically to prepare for evangelistic efforts.</a:t>
            </a:r>
          </a:p>
          <a:p>
            <a:pPr marL="514350" indent="-514350">
              <a:buFont typeface="+mj-lt"/>
              <a:buAutoNum type="arabicPeriod" startAt="3"/>
            </a:pPr>
            <a:r>
              <a:rPr lang="en-US" dirty="0" smtClean="0">
                <a:latin typeface="Bahnschrift" pitchFamily="34" charset="0"/>
              </a:rPr>
              <a:t>The </a:t>
            </a:r>
            <a:r>
              <a:rPr lang="en-US" dirty="0">
                <a:latin typeface="Bahnschrift" pitchFamily="34" charset="0"/>
              </a:rPr>
              <a:t>youth form teams and go out sharing the Gospel throughout the region and they are having great success in their work</a:t>
            </a:r>
            <a:r>
              <a:rPr lang="en-US" dirty="0" smtClean="0">
                <a:latin typeface="Bahnschrift" pitchFamily="34" charset="0"/>
              </a:rPr>
              <a:t>.</a:t>
            </a:r>
            <a:endParaRPr lang="en-US" dirty="0">
              <a:latin typeface="Bahnschrift" pitchFamily="34" charset="0"/>
            </a:endParaRPr>
          </a:p>
        </p:txBody>
      </p:sp>
    </p:spTree>
    <p:extLst>
      <p:ext uri="{BB962C8B-B14F-4D97-AF65-F5344CB8AC3E}">
        <p14:creationId xmlns:p14="http://schemas.microsoft.com/office/powerpoint/2010/main" val="8160985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6"/>
            </a:pPr>
            <a:r>
              <a:rPr lang="en-US" sz="4000" b="1" dirty="0" smtClean="0">
                <a:solidFill>
                  <a:schemeClr val="bg1"/>
                </a:solidFill>
                <a:latin typeface="Bahnschrift" pitchFamily="34" charset="0"/>
              </a:rPr>
              <a:t>21st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b="1" u="sng" dirty="0">
                <a:latin typeface="Bahnschrift" pitchFamily="34" charset="0"/>
              </a:rPr>
              <a:t>Events that Led to the Timor </a:t>
            </a:r>
            <a:r>
              <a:rPr lang="en-US" b="1" u="sng" dirty="0" smtClean="0">
                <a:latin typeface="Bahnschrift" pitchFamily="34" charset="0"/>
              </a:rPr>
              <a:t>Revival</a:t>
            </a:r>
            <a:endParaRPr lang="en-US" b="1" u="sng" dirty="0">
              <a:latin typeface="Bahnschrift" pitchFamily="34" charset="0"/>
            </a:endParaRPr>
          </a:p>
          <a:p>
            <a:r>
              <a:rPr lang="en-US" b="1" dirty="0">
                <a:latin typeface="Bahnschrift" pitchFamily="34" charset="0"/>
              </a:rPr>
              <a:t>October 19, 1965: </a:t>
            </a:r>
            <a:endParaRPr lang="en-US" b="1" dirty="0" smtClean="0">
              <a:latin typeface="Bahnschrift" pitchFamily="34" charset="0"/>
            </a:endParaRPr>
          </a:p>
          <a:p>
            <a:pPr marL="0" indent="0">
              <a:buNone/>
            </a:pPr>
            <a:r>
              <a:rPr lang="en-US" dirty="0">
                <a:latin typeface="Bahnschrift" pitchFamily="34" charset="0"/>
              </a:rPr>
              <a:t>Here are the highlights of that letter:</a:t>
            </a:r>
          </a:p>
          <a:p>
            <a:pPr marL="0" indent="0">
              <a:buNone/>
            </a:pPr>
            <a:endParaRPr lang="en-US" dirty="0" smtClean="0">
              <a:latin typeface="Bahnschrift" pitchFamily="34" charset="0"/>
            </a:endParaRPr>
          </a:p>
          <a:p>
            <a:pPr marL="514350" indent="-514350">
              <a:buFont typeface="+mj-lt"/>
              <a:buAutoNum type="arabicPeriod" startAt="5"/>
            </a:pPr>
            <a:r>
              <a:rPr lang="en-US" dirty="0" smtClean="0">
                <a:latin typeface="Bahnschrift" pitchFamily="34" charset="0"/>
              </a:rPr>
              <a:t>Signs </a:t>
            </a:r>
            <a:r>
              <a:rPr lang="en-US" dirty="0">
                <a:latin typeface="Bahnschrift" pitchFamily="34" charset="0"/>
              </a:rPr>
              <a:t>and wonders are taking place, with thousands being healed from various diseases.</a:t>
            </a:r>
          </a:p>
          <a:p>
            <a:pPr marL="514350" indent="-514350">
              <a:buFont typeface="+mj-lt"/>
              <a:buAutoNum type="arabicPeriod" startAt="5"/>
            </a:pPr>
            <a:r>
              <a:rPr lang="en-US" dirty="0" smtClean="0">
                <a:latin typeface="Bahnschrift" pitchFamily="34" charset="0"/>
              </a:rPr>
              <a:t>Lives </a:t>
            </a:r>
            <a:r>
              <a:rPr lang="en-US" dirty="0">
                <a:latin typeface="Bahnschrift" pitchFamily="34" charset="0"/>
              </a:rPr>
              <a:t>are being renewed.</a:t>
            </a:r>
          </a:p>
          <a:p>
            <a:pPr marL="514350" indent="-514350">
              <a:buFont typeface="+mj-lt"/>
              <a:buAutoNum type="arabicPeriod" startAt="5"/>
            </a:pPr>
            <a:r>
              <a:rPr lang="en-US" dirty="0" smtClean="0">
                <a:latin typeface="Bahnschrift" pitchFamily="34" charset="0"/>
              </a:rPr>
              <a:t>Many </a:t>
            </a:r>
            <a:r>
              <a:rPr lang="en-US" dirty="0">
                <a:latin typeface="Bahnschrift" pitchFamily="34" charset="0"/>
              </a:rPr>
              <a:t>people are converting to Christianity from paganism.</a:t>
            </a:r>
          </a:p>
        </p:txBody>
      </p:sp>
    </p:spTree>
    <p:extLst>
      <p:ext uri="{BB962C8B-B14F-4D97-AF65-F5344CB8AC3E}">
        <p14:creationId xmlns:p14="http://schemas.microsoft.com/office/powerpoint/2010/main" val="36718826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AutoShape 2" descr="Three Lessons the Moravians teach us about Prayer and Mission | The  Official Site of Jono &amp;amp; Shari Ha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Three Lessons the Moravians teach us about Prayer and Mission | The  Official Site of Jono &amp;amp; Shari Hal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txBox="1">
            <a:spLocks/>
          </p:cNvSpPr>
          <p:nvPr/>
        </p:nvSpPr>
        <p:spPr>
          <a:xfrm>
            <a:off x="30480" y="4126097"/>
            <a:ext cx="9144000" cy="2808103"/>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bg1"/>
                </a:solidFill>
                <a:latin typeface="Bahnschrift" pitchFamily="34" charset="0"/>
              </a:rPr>
              <a:t>AMULET FASTENED TO A BABY’S PILLOW: August 11, 2013: During a young mother’s visit to the Swearingen’s Indonesian home, her baby was placed on our sofa, with its head resting on a pillow. The pillow had the above scissors and roots pinned to it. This amulet’s purpose was to scare away evil spirits</a:t>
            </a:r>
            <a:r>
              <a:rPr lang="en-US" sz="2800" b="1" dirty="0" smtClean="0">
                <a:solidFill>
                  <a:schemeClr val="bg1"/>
                </a:solidFill>
                <a:latin typeface="Bahnschrift" pitchFamily="34" charset="0"/>
              </a:rPr>
              <a:t>.</a:t>
            </a:r>
            <a:endParaRPr lang="en-US" sz="2800" b="1" dirty="0">
              <a:solidFill>
                <a:schemeClr val="bg1"/>
              </a:solidFill>
              <a:latin typeface="Bahnschrift" pitchFamily="34" charset="0"/>
            </a:endParaRPr>
          </a:p>
        </p:txBody>
      </p:sp>
      <p:pic>
        <p:nvPicPr>
          <p:cNvPr id="8" name="Picture 2" descr="https://romans1015.com/wp-content/uploads/2018/11/28.-IMG_791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6987"/>
            <a:ext cx="4545208" cy="40991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1629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6"/>
            </a:pPr>
            <a:r>
              <a:rPr lang="en-US" sz="4000" b="1" dirty="0" smtClean="0">
                <a:solidFill>
                  <a:schemeClr val="bg1"/>
                </a:solidFill>
                <a:latin typeface="Bahnschrift" pitchFamily="34" charset="0"/>
              </a:rPr>
              <a:t>21st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2000" b="1" u="sng" dirty="0" smtClean="0">
                <a:latin typeface="Bahnschrift" pitchFamily="34" charset="0"/>
              </a:rPr>
              <a:t>Unique Features of the Revival</a:t>
            </a:r>
            <a:endParaRPr lang="en-US" sz="2000" dirty="0">
              <a:latin typeface="Bahnschrift" pitchFamily="34" charset="0"/>
            </a:endParaRPr>
          </a:p>
          <a:p>
            <a:r>
              <a:rPr lang="en-US" sz="2000" b="1" dirty="0">
                <a:latin typeface="Bahnschrift" pitchFamily="34" charset="0"/>
              </a:rPr>
              <a:t>Visions and Dreams</a:t>
            </a:r>
          </a:p>
          <a:p>
            <a:pPr marL="0" indent="0">
              <a:buNone/>
            </a:pPr>
            <a:r>
              <a:rPr lang="en-US" sz="2100" dirty="0">
                <a:latin typeface="Bahnschrift" pitchFamily="34" charset="0"/>
              </a:rPr>
              <a:t>Many of those involved in the revival experienced visions and dreams. These served the purpose of calling people into ministry roles, as well as giving direction to ministry decisions.</a:t>
            </a:r>
          </a:p>
          <a:p>
            <a:endParaRPr lang="en-US" sz="1200" dirty="0">
              <a:latin typeface="Bahnschrift" pitchFamily="34" charset="0"/>
            </a:endParaRPr>
          </a:p>
          <a:p>
            <a:r>
              <a:rPr lang="en-US" sz="2000" b="1" dirty="0">
                <a:latin typeface="Bahnschrift" pitchFamily="34" charset="0"/>
              </a:rPr>
              <a:t>Prophecies</a:t>
            </a:r>
          </a:p>
          <a:p>
            <a:pPr marL="0" indent="0">
              <a:buNone/>
            </a:pPr>
            <a:r>
              <a:rPr lang="en-US" sz="2100" dirty="0">
                <a:latin typeface="Bahnschrift" pitchFamily="34" charset="0"/>
              </a:rPr>
              <a:t>Men and women alike during the revival had been given the gift of prophecy to recognize certain sins individuals were committing, and they used their discerning ability to call them out. Often this gift was used to tell people that they had occult objects hidden, and specifically where they had them hidden in their homes</a:t>
            </a:r>
            <a:r>
              <a:rPr lang="en-US" sz="2100" dirty="0" smtClean="0">
                <a:latin typeface="Bahnschrift" pitchFamily="34" charset="0"/>
              </a:rPr>
              <a:t>.</a:t>
            </a:r>
          </a:p>
          <a:p>
            <a:pPr marL="0" indent="0">
              <a:buNone/>
            </a:pPr>
            <a:r>
              <a:rPr lang="en-US" sz="2100" dirty="0">
                <a:latin typeface="Bahnschrift" pitchFamily="34" charset="0"/>
              </a:rPr>
              <a:t>Some of the pastors opposed these young evangelistic team leaders because of their unique spiritual powers. They not only felt intimidated, seeing they did not possess similar powers, but they were also fearful that their own sins would be exposed</a:t>
            </a:r>
            <a:r>
              <a:rPr lang="en-US" sz="2100" dirty="0" smtClean="0">
                <a:latin typeface="Bahnschrift" pitchFamily="34" charset="0"/>
              </a:rPr>
              <a:t>.</a:t>
            </a:r>
            <a:endParaRPr lang="en-US" sz="2100" dirty="0">
              <a:latin typeface="Bahnschrift" pitchFamily="34" charset="0"/>
            </a:endParaRPr>
          </a:p>
        </p:txBody>
      </p:sp>
    </p:spTree>
    <p:extLst>
      <p:ext uri="{BB962C8B-B14F-4D97-AF65-F5344CB8AC3E}">
        <p14:creationId xmlns:p14="http://schemas.microsoft.com/office/powerpoint/2010/main" val="3317149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6"/>
            </a:pPr>
            <a:r>
              <a:rPr lang="en-US" sz="4000" b="1" dirty="0" smtClean="0">
                <a:solidFill>
                  <a:schemeClr val="bg1"/>
                </a:solidFill>
                <a:latin typeface="Bahnschrift" pitchFamily="34" charset="0"/>
              </a:rPr>
              <a:t>21st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2400" b="1" u="sng" dirty="0" smtClean="0">
                <a:latin typeface="Bahnschrift" pitchFamily="34" charset="0"/>
              </a:rPr>
              <a:t>Unique Features of the Revival</a:t>
            </a:r>
            <a:endParaRPr lang="en-US" sz="1400" dirty="0">
              <a:latin typeface="Bahnschrift" pitchFamily="34" charset="0"/>
            </a:endParaRPr>
          </a:p>
          <a:p>
            <a:r>
              <a:rPr lang="en-US" sz="2400" b="1" dirty="0" smtClean="0">
                <a:latin typeface="Bahnschrift" pitchFamily="34" charset="0"/>
              </a:rPr>
              <a:t>Conviction of Sin</a:t>
            </a:r>
          </a:p>
          <a:p>
            <a:pPr marL="0" indent="0">
              <a:buNone/>
            </a:pPr>
            <a:r>
              <a:rPr lang="en-US" sz="2300" dirty="0" smtClean="0">
                <a:latin typeface="Bahnschrift" pitchFamily="34" charset="0"/>
              </a:rPr>
              <a:t>As is common in most all revivals, there was an overwhelming conviction of sin that accompanied the preaching of the Gospel.</a:t>
            </a:r>
          </a:p>
          <a:p>
            <a:endParaRPr lang="en-US" sz="1200" dirty="0" smtClean="0">
              <a:latin typeface="Bahnschrift" pitchFamily="34" charset="0"/>
            </a:endParaRPr>
          </a:p>
          <a:p>
            <a:r>
              <a:rPr lang="en-US" sz="2400" b="1" dirty="0" smtClean="0">
                <a:latin typeface="Bahnschrift" pitchFamily="34" charset="0"/>
              </a:rPr>
              <a:t>Public </a:t>
            </a:r>
            <a:r>
              <a:rPr lang="en-US" sz="2400" b="1" dirty="0">
                <a:latin typeface="Bahnschrift" pitchFamily="34" charset="0"/>
              </a:rPr>
              <a:t>Confession of Sin</a:t>
            </a:r>
          </a:p>
          <a:p>
            <a:pPr marL="0" indent="0">
              <a:buNone/>
            </a:pPr>
            <a:r>
              <a:rPr lang="en-US" sz="2400" dirty="0">
                <a:latin typeface="Bahnschrift" pitchFamily="34" charset="0"/>
              </a:rPr>
              <a:t>Public confession of sins was made before the entire church, in small groups, and in private settings</a:t>
            </a:r>
            <a:r>
              <a:rPr lang="en-US" sz="2400" dirty="0" smtClean="0">
                <a:latin typeface="Bahnschrift" pitchFamily="34" charset="0"/>
              </a:rPr>
              <a:t>.</a:t>
            </a:r>
          </a:p>
          <a:p>
            <a:pPr marL="0" indent="0">
              <a:buNone/>
            </a:pPr>
            <a:endParaRPr lang="en-US" sz="1600" dirty="0">
              <a:latin typeface="Bahnschrift" pitchFamily="34" charset="0"/>
            </a:endParaRPr>
          </a:p>
          <a:p>
            <a:r>
              <a:rPr lang="en-US" sz="2400" b="1" dirty="0">
                <a:latin typeface="Bahnschrift" pitchFamily="34" charset="0"/>
              </a:rPr>
              <a:t>Team Ministry</a:t>
            </a:r>
          </a:p>
          <a:p>
            <a:pPr marL="0" indent="0">
              <a:buNone/>
            </a:pPr>
            <a:r>
              <a:rPr lang="en-US" sz="2400" dirty="0">
                <a:latin typeface="Bahnschrift" pitchFamily="34" charset="0"/>
              </a:rPr>
              <a:t>Many evangelistic teams were formed following the pattern portrayed by Johannes A. </a:t>
            </a:r>
            <a:r>
              <a:rPr lang="en-US" sz="2400" dirty="0" err="1">
                <a:latin typeface="Bahnschrift" pitchFamily="34" charset="0"/>
              </a:rPr>
              <a:t>Ratuwalu</a:t>
            </a:r>
            <a:r>
              <a:rPr lang="en-US" sz="2400" dirty="0">
                <a:latin typeface="Bahnschrift" pitchFamily="34" charset="0"/>
              </a:rPr>
              <a:t> in 1964 and </a:t>
            </a:r>
            <a:r>
              <a:rPr lang="en-US" sz="2400" dirty="0" err="1">
                <a:latin typeface="Bahnschrift" pitchFamily="34" charset="0"/>
              </a:rPr>
              <a:t>Detmar</a:t>
            </a:r>
            <a:r>
              <a:rPr lang="en-US" sz="2400" dirty="0">
                <a:latin typeface="Bahnschrift" pitchFamily="34" charset="0"/>
              </a:rPr>
              <a:t> </a:t>
            </a:r>
            <a:r>
              <a:rPr lang="en-US" sz="2400" dirty="0" err="1">
                <a:latin typeface="Bahnschrift" pitchFamily="34" charset="0"/>
              </a:rPr>
              <a:t>Scheunemann</a:t>
            </a:r>
            <a:r>
              <a:rPr lang="en-US" sz="2400" dirty="0">
                <a:latin typeface="Bahnschrift" pitchFamily="34" charset="0"/>
              </a:rPr>
              <a:t> in 1965 during their evangelistic visits to the island of Timor.</a:t>
            </a:r>
          </a:p>
        </p:txBody>
      </p:sp>
    </p:spTree>
    <p:extLst>
      <p:ext uri="{BB962C8B-B14F-4D97-AF65-F5344CB8AC3E}">
        <p14:creationId xmlns:p14="http://schemas.microsoft.com/office/powerpoint/2010/main" val="427518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6"/>
            </a:pPr>
            <a:r>
              <a:rPr lang="en-US" sz="4000" b="1" dirty="0" smtClean="0">
                <a:solidFill>
                  <a:schemeClr val="bg1"/>
                </a:solidFill>
                <a:latin typeface="Bahnschrift" pitchFamily="34" charset="0"/>
              </a:rPr>
              <a:t>21st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b="1" u="sng" dirty="0" smtClean="0">
                <a:latin typeface="Bahnschrift" pitchFamily="34" charset="0"/>
              </a:rPr>
              <a:t>Miracles</a:t>
            </a:r>
            <a:endParaRPr lang="en-US" sz="1800" dirty="0">
              <a:latin typeface="Bahnschrift" pitchFamily="34" charset="0"/>
            </a:endParaRPr>
          </a:p>
          <a:p>
            <a:pPr marL="457200" indent="-457200">
              <a:buFont typeface="+mj-lt"/>
              <a:buAutoNum type="arabicPeriod"/>
            </a:pPr>
            <a:r>
              <a:rPr lang="en-US" dirty="0" smtClean="0">
                <a:latin typeface="Bahnschrift" pitchFamily="34" charset="0"/>
              </a:rPr>
              <a:t>Healings</a:t>
            </a:r>
          </a:p>
          <a:p>
            <a:pPr marL="457200" indent="-457200">
              <a:buFont typeface="+mj-lt"/>
              <a:buAutoNum type="arabicPeriod"/>
            </a:pPr>
            <a:r>
              <a:rPr lang="en-US" dirty="0" smtClean="0">
                <a:latin typeface="Bahnschrift" pitchFamily="34" charset="0"/>
              </a:rPr>
              <a:t>Raised </a:t>
            </a:r>
            <a:r>
              <a:rPr lang="en-US" dirty="0">
                <a:latin typeface="Bahnschrift" pitchFamily="34" charset="0"/>
              </a:rPr>
              <a:t>from the </a:t>
            </a:r>
            <a:r>
              <a:rPr lang="en-US" dirty="0" smtClean="0">
                <a:latin typeface="Bahnschrift" pitchFamily="34" charset="0"/>
              </a:rPr>
              <a:t>Dead</a:t>
            </a:r>
          </a:p>
          <a:p>
            <a:pPr marL="457200" indent="-457200">
              <a:buFont typeface="+mj-lt"/>
              <a:buAutoNum type="arabicPeriod"/>
            </a:pPr>
            <a:r>
              <a:rPr lang="en-US" dirty="0" smtClean="0">
                <a:latin typeface="Bahnschrift" pitchFamily="34" charset="0"/>
              </a:rPr>
              <a:t>Amulets </a:t>
            </a:r>
            <a:r>
              <a:rPr lang="en-US" dirty="0">
                <a:latin typeface="Bahnschrift" pitchFamily="34" charset="0"/>
              </a:rPr>
              <a:t>Embedded Under Skin Miraculously Come </a:t>
            </a:r>
            <a:r>
              <a:rPr lang="en-US" dirty="0" smtClean="0">
                <a:latin typeface="Bahnschrift" pitchFamily="34" charset="0"/>
              </a:rPr>
              <a:t>Out</a:t>
            </a:r>
          </a:p>
          <a:p>
            <a:pPr marL="457200" indent="-457200">
              <a:buFont typeface="+mj-lt"/>
              <a:buAutoNum type="arabicPeriod"/>
            </a:pPr>
            <a:r>
              <a:rPr lang="en-US" dirty="0" smtClean="0">
                <a:latin typeface="Bahnschrift" pitchFamily="34" charset="0"/>
              </a:rPr>
              <a:t>Speaking </a:t>
            </a:r>
            <a:r>
              <a:rPr lang="en-US" dirty="0">
                <a:latin typeface="Bahnschrift" pitchFamily="34" charset="0"/>
              </a:rPr>
              <a:t>in Unknown </a:t>
            </a:r>
            <a:r>
              <a:rPr lang="en-US" dirty="0" smtClean="0">
                <a:latin typeface="Bahnschrift" pitchFamily="34" charset="0"/>
              </a:rPr>
              <a:t>Languages</a:t>
            </a:r>
          </a:p>
          <a:p>
            <a:pPr marL="457200" indent="-457200">
              <a:buFont typeface="+mj-lt"/>
              <a:buAutoNum type="arabicPeriod"/>
            </a:pPr>
            <a:r>
              <a:rPr lang="en-US" dirty="0" smtClean="0">
                <a:latin typeface="Bahnschrift" pitchFamily="34" charset="0"/>
              </a:rPr>
              <a:t>Calming </a:t>
            </a:r>
            <a:r>
              <a:rPr lang="en-US" dirty="0">
                <a:latin typeface="Bahnschrift" pitchFamily="34" charset="0"/>
              </a:rPr>
              <a:t>of </a:t>
            </a:r>
            <a:r>
              <a:rPr lang="en-US" dirty="0" smtClean="0">
                <a:latin typeface="Bahnschrift" pitchFamily="34" charset="0"/>
              </a:rPr>
              <a:t>Storms</a:t>
            </a:r>
          </a:p>
          <a:p>
            <a:pPr marL="457200" indent="-457200">
              <a:buFont typeface="+mj-lt"/>
              <a:buAutoNum type="arabicPeriod"/>
            </a:pPr>
            <a:r>
              <a:rPr lang="en-US" dirty="0" smtClean="0">
                <a:latin typeface="Bahnschrift" pitchFamily="34" charset="0"/>
              </a:rPr>
              <a:t>Supernatural </a:t>
            </a:r>
            <a:r>
              <a:rPr lang="en-US" dirty="0">
                <a:latin typeface="Bahnschrift" pitchFamily="34" charset="0"/>
              </a:rPr>
              <a:t>Ability Given to </a:t>
            </a:r>
            <a:r>
              <a:rPr lang="en-US" dirty="0" smtClean="0">
                <a:latin typeface="Bahnschrift" pitchFamily="34" charset="0"/>
              </a:rPr>
              <a:t>Preach</a:t>
            </a:r>
          </a:p>
          <a:p>
            <a:pPr marL="457200" indent="-457200">
              <a:buFont typeface="+mj-lt"/>
              <a:buAutoNum type="arabicPeriod"/>
            </a:pPr>
            <a:r>
              <a:rPr lang="en-US" dirty="0" smtClean="0">
                <a:latin typeface="Bahnschrift" pitchFamily="34" charset="0"/>
              </a:rPr>
              <a:t>Time </a:t>
            </a:r>
            <a:r>
              <a:rPr lang="en-US" dirty="0">
                <a:latin typeface="Bahnschrift" pitchFamily="34" charset="0"/>
              </a:rPr>
              <a:t>Stood </a:t>
            </a:r>
            <a:r>
              <a:rPr lang="en-US" dirty="0" smtClean="0">
                <a:latin typeface="Bahnschrift" pitchFamily="34" charset="0"/>
              </a:rPr>
              <a:t>Still</a:t>
            </a:r>
          </a:p>
        </p:txBody>
      </p:sp>
    </p:spTree>
    <p:extLst>
      <p:ext uri="{BB962C8B-B14F-4D97-AF65-F5344CB8AC3E}">
        <p14:creationId xmlns:p14="http://schemas.microsoft.com/office/powerpoint/2010/main" val="5809365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0"/>
          </a:xfrm>
          <a:prstGeom prst="rect">
            <a:avLst/>
          </a:prstGeom>
          <a:blipFill>
            <a:blip r:embed="rId2"/>
            <a:srcRect/>
            <a:stretch>
              <a:fillRect b="-8696"/>
            </a:stretch>
          </a:blipFill>
        </p:spPr>
        <p:txBody>
          <a:bodyPr>
            <a:noAutofit/>
          </a:bodyPr>
          <a:lstStyle/>
          <a:p>
            <a:pPr algn="l"/>
            <a:r>
              <a:rPr lang="en-US" sz="8800" b="1" dirty="0" smtClean="0">
                <a:solidFill>
                  <a:schemeClr val="bg1"/>
                </a:solidFill>
                <a:latin typeface="Bahnschrift" pitchFamily="34" charset="0"/>
              </a:rPr>
              <a:t> 				  LECTURE </a:t>
            </a:r>
            <a:br>
              <a:rPr lang="en-US" sz="8800" b="1" dirty="0" smtClean="0">
                <a:solidFill>
                  <a:schemeClr val="bg1"/>
                </a:solidFill>
                <a:latin typeface="Bahnschrift" pitchFamily="34" charset="0"/>
              </a:rPr>
            </a:br>
            <a:r>
              <a:rPr lang="en-US" sz="8800" b="1" dirty="0" smtClean="0">
                <a:solidFill>
                  <a:schemeClr val="bg1"/>
                </a:solidFill>
                <a:latin typeface="Bahnschrift" pitchFamily="34" charset="0"/>
              </a:rPr>
              <a:t>                      </a:t>
            </a:r>
            <a:r>
              <a:rPr lang="en-US" sz="13800" b="1" dirty="0">
                <a:solidFill>
                  <a:schemeClr val="bg1"/>
                </a:solidFill>
                <a:latin typeface="Bahnschrift" pitchFamily="34" charset="0"/>
              </a:rPr>
              <a:t>6</a:t>
            </a:r>
            <a:endParaRPr lang="en-US" sz="16600" b="1" dirty="0">
              <a:solidFill>
                <a:schemeClr val="bg1"/>
              </a:solidFill>
              <a:latin typeface="Bahnschrift" pitchFamily="34" charset="0"/>
            </a:endParaRPr>
          </a:p>
        </p:txBody>
      </p:sp>
      <p:pic>
        <p:nvPicPr>
          <p:cNvPr id="8194" name="Picture 2" descr="Testament Wallpaper posted by Michelle Simp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856296"/>
            <a:ext cx="4693920" cy="35937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0480" y="4419600"/>
            <a:ext cx="9144000" cy="25146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smtClean="0">
                <a:solidFill>
                  <a:srgbClr val="006666"/>
                </a:solidFill>
                <a:latin typeface="Bahnschrift" pitchFamily="34" charset="0"/>
              </a:rPr>
              <a:t>21</a:t>
            </a:r>
            <a:r>
              <a:rPr lang="en-US" sz="7200" b="1" baseline="30000" dirty="0" smtClean="0">
                <a:solidFill>
                  <a:srgbClr val="006666"/>
                </a:solidFill>
                <a:latin typeface="Bahnschrift" pitchFamily="34" charset="0"/>
              </a:rPr>
              <a:t>st</a:t>
            </a:r>
            <a:r>
              <a:rPr lang="en-US" sz="7200" b="1" dirty="0" smtClean="0">
                <a:solidFill>
                  <a:srgbClr val="006666"/>
                </a:solidFill>
                <a:latin typeface="Bahnschrift" pitchFamily="34" charset="0"/>
              </a:rPr>
              <a:t> Century Revivals</a:t>
            </a:r>
            <a:endParaRPr lang="en-US" sz="7200" b="1" dirty="0">
              <a:solidFill>
                <a:srgbClr val="006666"/>
              </a:solidFill>
              <a:latin typeface="Bahnschrift" pitchFamily="34" charset="0"/>
            </a:endParaRPr>
          </a:p>
        </p:txBody>
      </p:sp>
    </p:spTree>
    <p:extLst>
      <p:ext uri="{BB962C8B-B14F-4D97-AF65-F5344CB8AC3E}">
        <p14:creationId xmlns:p14="http://schemas.microsoft.com/office/powerpoint/2010/main" val="968143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6"/>
            </a:pPr>
            <a:r>
              <a:rPr lang="en-US" sz="4000" b="1" dirty="0" smtClean="0">
                <a:solidFill>
                  <a:schemeClr val="bg1"/>
                </a:solidFill>
                <a:latin typeface="Bahnschrift" pitchFamily="34" charset="0"/>
              </a:rPr>
              <a:t>21st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2700" b="1" u="sng" dirty="0" smtClean="0">
                <a:latin typeface="Bahnschrift" pitchFamily="34" charset="0"/>
              </a:rPr>
              <a:t>Miracles</a:t>
            </a:r>
            <a:endParaRPr lang="en-US" sz="2700" dirty="0">
              <a:latin typeface="Bahnschrift" pitchFamily="34" charset="0"/>
            </a:endParaRPr>
          </a:p>
          <a:p>
            <a:pPr marL="457200" indent="-457200">
              <a:buFont typeface="+mj-lt"/>
              <a:buAutoNum type="arabicPeriod" startAt="8"/>
            </a:pPr>
            <a:r>
              <a:rPr lang="en-US" sz="2700" dirty="0">
                <a:latin typeface="Bahnschrift" pitchFamily="34" charset="0"/>
              </a:rPr>
              <a:t>Water Turned Into Wine</a:t>
            </a:r>
          </a:p>
          <a:p>
            <a:pPr marL="457200" indent="-457200">
              <a:buFont typeface="+mj-lt"/>
              <a:buAutoNum type="arabicPeriod" startAt="8"/>
            </a:pPr>
            <a:r>
              <a:rPr lang="en-US" sz="2700" dirty="0">
                <a:latin typeface="Bahnschrift" pitchFamily="34" charset="0"/>
              </a:rPr>
              <a:t>Clothes Miraculously Washed</a:t>
            </a:r>
          </a:p>
          <a:p>
            <a:pPr marL="457200" indent="-457200">
              <a:buFont typeface="+mj-lt"/>
              <a:buAutoNum type="arabicPeriod" startAt="8"/>
            </a:pPr>
            <a:r>
              <a:rPr lang="en-US" sz="2700" dirty="0">
                <a:latin typeface="Bahnschrift" pitchFamily="34" charset="0"/>
              </a:rPr>
              <a:t>Walking On Water</a:t>
            </a:r>
          </a:p>
          <a:p>
            <a:pPr marL="457200" indent="-457200">
              <a:buFont typeface="+mj-lt"/>
              <a:buAutoNum type="arabicPeriod" startAt="8"/>
            </a:pPr>
            <a:r>
              <a:rPr lang="en-US" sz="2700" dirty="0">
                <a:latin typeface="Bahnschrift" pitchFamily="34" charset="0"/>
              </a:rPr>
              <a:t>Miraculous Provision of Food</a:t>
            </a:r>
          </a:p>
          <a:p>
            <a:pPr marL="457200" indent="-457200">
              <a:buFont typeface="+mj-lt"/>
              <a:buAutoNum type="arabicPeriod" startAt="8"/>
            </a:pPr>
            <a:r>
              <a:rPr lang="en-US" sz="2700" dirty="0">
                <a:latin typeface="Bahnschrift" pitchFamily="34" charset="0"/>
              </a:rPr>
              <a:t>Supernatural Light Provided While Walking at Nights</a:t>
            </a:r>
          </a:p>
          <a:p>
            <a:pPr marL="457200" indent="-457200">
              <a:buFont typeface="+mj-lt"/>
              <a:buAutoNum type="arabicPeriod" startAt="8"/>
            </a:pPr>
            <a:r>
              <a:rPr lang="en-US" sz="2700" dirty="0">
                <a:latin typeface="Bahnschrift" pitchFamily="34" charset="0"/>
              </a:rPr>
              <a:t>Translation of Space</a:t>
            </a:r>
          </a:p>
          <a:p>
            <a:pPr marL="457200" indent="-457200">
              <a:buFont typeface="+mj-lt"/>
              <a:buAutoNum type="arabicPeriod" startAt="8"/>
            </a:pPr>
            <a:r>
              <a:rPr lang="en-US" sz="2700" dirty="0">
                <a:latin typeface="Bahnschrift" pitchFamily="34" charset="0"/>
              </a:rPr>
              <a:t>Divinely Given Songs</a:t>
            </a:r>
          </a:p>
          <a:p>
            <a:pPr marL="457200" indent="-457200">
              <a:buFont typeface="+mj-lt"/>
              <a:buAutoNum type="arabicPeriod" startAt="8"/>
            </a:pPr>
            <a:r>
              <a:rPr lang="en-US" sz="2700" dirty="0">
                <a:latin typeface="Bahnschrift" pitchFamily="34" charset="0"/>
              </a:rPr>
              <a:t>Blind People Received their Sight</a:t>
            </a:r>
          </a:p>
          <a:p>
            <a:pPr marL="457200" indent="-457200">
              <a:buFont typeface="+mj-lt"/>
              <a:buAutoNum type="arabicPeriod" startAt="8"/>
            </a:pPr>
            <a:r>
              <a:rPr lang="en-US" sz="2700" dirty="0">
                <a:latin typeface="Bahnschrift" pitchFamily="34" charset="0"/>
              </a:rPr>
              <a:t>Tens of Thousands Healed</a:t>
            </a:r>
          </a:p>
          <a:p>
            <a:pPr marL="457200" indent="-457200">
              <a:buFont typeface="+mj-lt"/>
              <a:buAutoNum type="arabicPeriod" startAt="8"/>
            </a:pPr>
            <a:r>
              <a:rPr lang="en-US" sz="2700" dirty="0">
                <a:latin typeface="Bahnschrift" pitchFamily="34" charset="0"/>
              </a:rPr>
              <a:t>A Shelter from the Heat of the Day</a:t>
            </a:r>
          </a:p>
        </p:txBody>
      </p:sp>
    </p:spTree>
    <p:extLst>
      <p:ext uri="{BB962C8B-B14F-4D97-AF65-F5344CB8AC3E}">
        <p14:creationId xmlns:p14="http://schemas.microsoft.com/office/powerpoint/2010/main" val="29132176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6"/>
            </a:pPr>
            <a:r>
              <a:rPr lang="en-US" sz="4000" b="1" dirty="0" smtClean="0">
                <a:solidFill>
                  <a:schemeClr val="bg1"/>
                </a:solidFill>
                <a:latin typeface="Bahnschrift" pitchFamily="34" charset="0"/>
              </a:rPr>
              <a:t>21st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2600" b="1" u="sng" dirty="0">
                <a:latin typeface="Bahnschrift" pitchFamily="34" charset="0"/>
              </a:rPr>
              <a:t>Results of the Revival</a:t>
            </a:r>
          </a:p>
          <a:p>
            <a:pPr marL="0" indent="0">
              <a:buNone/>
            </a:pPr>
            <a:r>
              <a:rPr lang="en-US" sz="2600" dirty="0">
                <a:latin typeface="Bahnschrift" pitchFamily="34" charset="0"/>
              </a:rPr>
              <a:t>►The revival in </a:t>
            </a:r>
            <a:r>
              <a:rPr lang="en-US" sz="2600" dirty="0" err="1">
                <a:latin typeface="Bahnschrift" pitchFamily="34" charset="0"/>
              </a:rPr>
              <a:t>Maranatha</a:t>
            </a:r>
            <a:r>
              <a:rPr lang="en-US" sz="2600" dirty="0">
                <a:latin typeface="Bahnschrift" pitchFamily="34" charset="0"/>
              </a:rPr>
              <a:t> Church spread to other churches.</a:t>
            </a:r>
          </a:p>
          <a:p>
            <a:pPr marL="0" indent="0">
              <a:buNone/>
            </a:pPr>
            <a:r>
              <a:rPr lang="en-US" sz="2600" dirty="0">
                <a:latin typeface="Bahnschrift" pitchFamily="34" charset="0"/>
              </a:rPr>
              <a:t>►A new layman’s Bible institute was established in </a:t>
            </a:r>
            <a:r>
              <a:rPr lang="en-US" sz="2600" dirty="0" err="1">
                <a:latin typeface="Bahnschrift" pitchFamily="34" charset="0"/>
              </a:rPr>
              <a:t>Soe</a:t>
            </a:r>
            <a:r>
              <a:rPr lang="en-US" sz="2600" dirty="0">
                <a:latin typeface="Bahnschrift" pitchFamily="34" charset="0"/>
              </a:rPr>
              <a:t> beginning in 1967.</a:t>
            </a:r>
          </a:p>
          <a:p>
            <a:pPr marL="0" indent="0">
              <a:buNone/>
            </a:pPr>
            <a:r>
              <a:rPr lang="en-US" sz="2600" dirty="0">
                <a:latin typeface="Bahnschrift" pitchFamily="34" charset="0"/>
              </a:rPr>
              <a:t>►A large core group of Christian workers in </a:t>
            </a:r>
            <a:r>
              <a:rPr lang="en-US" sz="2600" dirty="0" err="1">
                <a:latin typeface="Bahnschrift" pitchFamily="34" charset="0"/>
              </a:rPr>
              <a:t>Maranatha</a:t>
            </a:r>
            <a:r>
              <a:rPr lang="en-US" sz="2600" dirty="0">
                <a:latin typeface="Bahnschrift" pitchFamily="34" charset="0"/>
              </a:rPr>
              <a:t> Church became very supportive of the church’s ministries.</a:t>
            </a:r>
          </a:p>
          <a:p>
            <a:pPr marL="0" indent="0">
              <a:buNone/>
            </a:pPr>
            <a:r>
              <a:rPr lang="en-US" sz="2600" dirty="0">
                <a:latin typeface="Bahnschrift" pitchFamily="34" charset="0"/>
              </a:rPr>
              <a:t>►From 1966-1967, the </a:t>
            </a:r>
            <a:r>
              <a:rPr lang="en-US" sz="2600" dirty="0" err="1">
                <a:latin typeface="Bahnschrift" pitchFamily="34" charset="0"/>
              </a:rPr>
              <a:t>Maranatha</a:t>
            </a:r>
            <a:r>
              <a:rPr lang="en-US" sz="2600" dirty="0">
                <a:latin typeface="Bahnschrift" pitchFamily="34" charset="0"/>
              </a:rPr>
              <a:t> Church’s membership increased by 1,000—reaching a membership of 4,000.</a:t>
            </a:r>
          </a:p>
          <a:p>
            <a:pPr marL="0" indent="0">
              <a:buNone/>
            </a:pPr>
            <a:r>
              <a:rPr lang="en-US" sz="2600" dirty="0">
                <a:latin typeface="Bahnschrift" pitchFamily="34" charset="0"/>
              </a:rPr>
              <a:t>►The police reported that there was a dramatic change in social conditions, with harmony taking place in families and in the communities. Stolen goods were returned</a:t>
            </a:r>
            <a:r>
              <a:rPr lang="en-US" sz="2600" dirty="0" smtClean="0">
                <a:latin typeface="Bahnschrift" pitchFamily="34" charset="0"/>
              </a:rPr>
              <a:t>.</a:t>
            </a:r>
            <a:endParaRPr lang="en-US" sz="2600" dirty="0">
              <a:latin typeface="Bahnschrift" pitchFamily="34" charset="0"/>
            </a:endParaRPr>
          </a:p>
        </p:txBody>
      </p:sp>
    </p:spTree>
    <p:extLst>
      <p:ext uri="{BB962C8B-B14F-4D97-AF65-F5344CB8AC3E}">
        <p14:creationId xmlns:p14="http://schemas.microsoft.com/office/powerpoint/2010/main" val="28986525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6"/>
            </a:pPr>
            <a:r>
              <a:rPr lang="en-US" sz="4000" b="1" dirty="0" smtClean="0">
                <a:solidFill>
                  <a:schemeClr val="bg1"/>
                </a:solidFill>
                <a:latin typeface="Bahnschrift" pitchFamily="34" charset="0"/>
              </a:rPr>
              <a:t>21st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2600" b="1" u="sng" dirty="0">
                <a:latin typeface="Bahnschrift" pitchFamily="34" charset="0"/>
              </a:rPr>
              <a:t>Results of the Revival</a:t>
            </a:r>
          </a:p>
          <a:p>
            <a:pPr marL="0" indent="0">
              <a:buNone/>
            </a:pPr>
            <a:r>
              <a:rPr lang="en-US" sz="2600" dirty="0">
                <a:latin typeface="Bahnschrift" pitchFamily="34" charset="0"/>
              </a:rPr>
              <a:t>►A lethargic atmosphere of the church was changed to a life filled with exuberance and a holy enthusiasm. The new life in the church was recognized in the fellowship, the singing, and in the public prayers</a:t>
            </a:r>
            <a:r>
              <a:rPr lang="en-US" sz="2600" dirty="0" smtClean="0">
                <a:latin typeface="Bahnschrift" pitchFamily="34" charset="0"/>
              </a:rPr>
              <a:t>.</a:t>
            </a:r>
          </a:p>
          <a:p>
            <a:pPr marL="0" indent="0">
              <a:buNone/>
            </a:pPr>
            <a:r>
              <a:rPr lang="en-US" sz="2600" dirty="0" smtClean="0">
                <a:latin typeface="Bahnschrift" pitchFamily="34" charset="0"/>
              </a:rPr>
              <a:t>►There </a:t>
            </a:r>
            <a:r>
              <a:rPr lang="en-US" sz="2600" dirty="0">
                <a:latin typeface="Bahnschrift" pitchFamily="34" charset="0"/>
              </a:rPr>
              <a:t>was a renewed love for the Bible and the Lord.</a:t>
            </a:r>
          </a:p>
          <a:p>
            <a:pPr marL="0" indent="0">
              <a:buNone/>
            </a:pPr>
            <a:r>
              <a:rPr lang="en-US" sz="2600" dirty="0">
                <a:latin typeface="Bahnschrift" pitchFamily="34" charset="0"/>
              </a:rPr>
              <a:t>►Many were sent out to start Christian schools in remote villages.</a:t>
            </a:r>
          </a:p>
          <a:p>
            <a:pPr marL="0" indent="0">
              <a:buNone/>
            </a:pPr>
            <a:r>
              <a:rPr lang="en-US" sz="2600" dirty="0">
                <a:latin typeface="Bahnschrift" pitchFamily="34" charset="0"/>
              </a:rPr>
              <a:t>►Evangelistic teams were sent out from Timor to neighboring islands.</a:t>
            </a:r>
          </a:p>
          <a:p>
            <a:pPr marL="0" indent="0">
              <a:buNone/>
            </a:pPr>
            <a:r>
              <a:rPr lang="en-US" sz="2600" dirty="0">
                <a:latin typeface="Bahnschrift" pitchFamily="34" charset="0"/>
              </a:rPr>
              <a:t>►Missionaries were sent to Japan, Thailand, Pakistan, Germany, and other </a:t>
            </a:r>
            <a:r>
              <a:rPr lang="en-US" sz="2600" dirty="0" smtClean="0">
                <a:latin typeface="Bahnschrift" pitchFamily="34" charset="0"/>
              </a:rPr>
              <a:t>locations</a:t>
            </a:r>
            <a:r>
              <a:rPr lang="en-US" sz="2600" dirty="0">
                <a:latin typeface="Bahnschrift" pitchFamily="34" charset="0"/>
              </a:rPr>
              <a:t>.</a:t>
            </a:r>
            <a:endParaRPr lang="en-US" sz="2600" dirty="0" smtClean="0">
              <a:latin typeface="Bahnschrift" pitchFamily="34" charset="0"/>
            </a:endParaRPr>
          </a:p>
        </p:txBody>
      </p:sp>
    </p:spTree>
    <p:extLst>
      <p:ext uri="{BB962C8B-B14F-4D97-AF65-F5344CB8AC3E}">
        <p14:creationId xmlns:p14="http://schemas.microsoft.com/office/powerpoint/2010/main" val="2490276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6"/>
            </a:pPr>
            <a:r>
              <a:rPr lang="en-US" sz="4000" b="1" dirty="0" smtClean="0">
                <a:solidFill>
                  <a:schemeClr val="bg1"/>
                </a:solidFill>
                <a:latin typeface="Bahnschrift" pitchFamily="34" charset="0"/>
              </a:rPr>
              <a:t>21st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2800" b="1" u="sng" dirty="0">
                <a:latin typeface="Bahnschrift" pitchFamily="34" charset="0"/>
              </a:rPr>
              <a:t>Results of the Revival</a:t>
            </a:r>
          </a:p>
          <a:p>
            <a:pPr marL="0" indent="0">
              <a:buNone/>
            </a:pPr>
            <a:r>
              <a:rPr lang="en-US" sz="2300" dirty="0">
                <a:latin typeface="Bahnschrift" pitchFamily="34" charset="0"/>
              </a:rPr>
              <a:t>►Over 40 people from </a:t>
            </a:r>
            <a:r>
              <a:rPr lang="en-US" sz="2300" dirty="0" err="1">
                <a:latin typeface="Bahnschrift" pitchFamily="34" charset="0"/>
              </a:rPr>
              <a:t>Maranatha</a:t>
            </a:r>
            <a:r>
              <a:rPr lang="en-US" sz="2300" dirty="0">
                <a:latin typeface="Bahnschrift" pitchFamily="34" charset="0"/>
              </a:rPr>
              <a:t> Church alone went to the Indonesian Evangelistic Institute in the city of </a:t>
            </a:r>
            <a:r>
              <a:rPr lang="en-US" sz="2300" dirty="0" err="1">
                <a:latin typeface="Bahnschrift" pitchFamily="34" charset="0"/>
              </a:rPr>
              <a:t>Batu</a:t>
            </a:r>
            <a:r>
              <a:rPr lang="en-US" sz="2300" dirty="0">
                <a:latin typeface="Bahnschrift" pitchFamily="34" charset="0"/>
              </a:rPr>
              <a:t> to prepare for various types of ministry-related roles.</a:t>
            </a:r>
          </a:p>
          <a:p>
            <a:pPr marL="0" indent="0">
              <a:buNone/>
            </a:pPr>
            <a:r>
              <a:rPr lang="en-US" sz="2300" dirty="0">
                <a:latin typeface="Bahnschrift" pitchFamily="34" charset="0"/>
              </a:rPr>
              <a:t>►There was a new openness in obedience to the leading of the Holy Spirit.</a:t>
            </a:r>
          </a:p>
          <a:p>
            <a:pPr marL="0" indent="0">
              <a:buNone/>
            </a:pPr>
            <a:r>
              <a:rPr lang="en-US" sz="2300" dirty="0">
                <a:latin typeface="Bahnschrift" pitchFamily="34" charset="0"/>
              </a:rPr>
              <a:t>►The spiritual fruit remained. In 1972, a church in </a:t>
            </a:r>
            <a:r>
              <a:rPr lang="en-US" sz="2300" dirty="0" err="1">
                <a:latin typeface="Bahnschrift" pitchFamily="34" charset="0"/>
              </a:rPr>
              <a:t>Kupang</a:t>
            </a:r>
            <a:r>
              <a:rPr lang="en-US" sz="2300" dirty="0">
                <a:latin typeface="Bahnschrift" pitchFamily="34" charset="0"/>
              </a:rPr>
              <a:t>, which prior to the revival found it difficult to fill its building one time per week, began conducting three Sunday morning services. Many other churches in </a:t>
            </a:r>
            <a:r>
              <a:rPr lang="en-US" sz="2300" dirty="0" err="1">
                <a:latin typeface="Bahnschrift" pitchFamily="34" charset="0"/>
              </a:rPr>
              <a:t>Kupang</a:t>
            </a:r>
            <a:r>
              <a:rPr lang="en-US" sz="2300" dirty="0">
                <a:latin typeface="Bahnschrift" pitchFamily="34" charset="0"/>
              </a:rPr>
              <a:t> and other cities were also experiencing the same lingering effects from the revival.</a:t>
            </a:r>
          </a:p>
          <a:p>
            <a:pPr marL="0" indent="0">
              <a:buNone/>
            </a:pPr>
            <a:r>
              <a:rPr lang="en-US" sz="2300" dirty="0">
                <a:latin typeface="Bahnschrift" pitchFamily="34" charset="0"/>
              </a:rPr>
              <a:t>►Kurt Koch, Mel </a:t>
            </a:r>
            <a:r>
              <a:rPr lang="en-US" sz="2300" dirty="0" err="1">
                <a:latin typeface="Bahnschrift" pitchFamily="34" charset="0"/>
              </a:rPr>
              <a:t>Tari</a:t>
            </a:r>
            <a:r>
              <a:rPr lang="en-US" sz="2300" dirty="0">
                <a:latin typeface="Bahnschrift" pitchFamily="34" charset="0"/>
              </a:rPr>
              <a:t>, and Don Crawford all affirm that 200,000 converts were won to the Lord between 1965 and 1970.</a:t>
            </a:r>
          </a:p>
        </p:txBody>
      </p:sp>
    </p:spTree>
    <p:extLst>
      <p:ext uri="{BB962C8B-B14F-4D97-AF65-F5344CB8AC3E}">
        <p14:creationId xmlns:p14="http://schemas.microsoft.com/office/powerpoint/2010/main" val="33682032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AutoShape 2" descr="Three Lessons the Moravians teach us about Prayer and Mission | The  Official Site of Jono &amp;amp; Shari Ha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Three Lessons the Moravians teach us about Prayer and Mission | The  Official Site of Jono &amp;amp; Shari Hal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txBox="1">
            <a:spLocks/>
          </p:cNvSpPr>
          <p:nvPr/>
        </p:nvSpPr>
        <p:spPr>
          <a:xfrm>
            <a:off x="30480" y="5391150"/>
            <a:ext cx="9144000" cy="1543049"/>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chemeClr val="bg1"/>
                </a:solidFill>
                <a:latin typeface="Verdana" pitchFamily="34" charset="0"/>
                <a:ea typeface="Verdana" pitchFamily="34" charset="0"/>
              </a:rPr>
              <a:t>The 1965 Timor Revival</a:t>
            </a:r>
            <a:endParaRPr lang="en-US" sz="4800" b="1" dirty="0">
              <a:solidFill>
                <a:schemeClr val="bg1"/>
              </a:solidFill>
              <a:latin typeface="Verdana" pitchFamily="34" charset="0"/>
              <a:ea typeface="Verdana" pitchFamily="34" charset="0"/>
            </a:endParaRPr>
          </a:p>
        </p:txBody>
      </p:sp>
      <p:pic>
        <p:nvPicPr>
          <p:cNvPr id="4098" name="Picture 2" descr="1965 Timor Revival - BEAUTIFUL FEETBEAUTIFUL FEET"/>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539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3013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AutoShape 2" descr="Three Lessons the Moravians teach us about Prayer and Mission | The  Official Site of Jono &amp;amp; Shari Ha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Three Lessons the Moravians teach us about Prayer and Mission | The  Official Site of Jono &amp;amp; Shari Hal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2" descr="https://romans1015.com/wp-content/uploads/2018/10/World-Map-Timor.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207498" cy="47244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0480" y="4724400"/>
            <a:ext cx="9144000" cy="22098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900" b="1" dirty="0" smtClean="0">
                <a:solidFill>
                  <a:schemeClr val="bg1"/>
                </a:solidFill>
                <a:latin typeface="Bahnschrift" pitchFamily="34" charset="0"/>
              </a:rPr>
              <a:t>The </a:t>
            </a:r>
            <a:r>
              <a:rPr lang="en-US" sz="2900" b="1" dirty="0">
                <a:solidFill>
                  <a:schemeClr val="bg1"/>
                </a:solidFill>
                <a:latin typeface="Bahnschrift" pitchFamily="34" charset="0"/>
              </a:rPr>
              <a:t>western half of the Island of Timor is part of the Republic of Indonesia, the eastern half is the independent sovereign nation – the Democratic Republic of </a:t>
            </a:r>
            <a:r>
              <a:rPr lang="en-US" sz="2900" b="1" dirty="0" smtClean="0">
                <a:solidFill>
                  <a:schemeClr val="bg1"/>
                </a:solidFill>
                <a:latin typeface="Bahnschrift" pitchFamily="34" charset="0"/>
              </a:rPr>
              <a:t>Timor-Leste</a:t>
            </a:r>
            <a:r>
              <a:rPr lang="en-US" sz="2900" b="1" dirty="0">
                <a:solidFill>
                  <a:schemeClr val="bg1"/>
                </a:solidFill>
                <a:latin typeface="Bahnschrift" pitchFamily="34" charset="0"/>
              </a:rPr>
              <a:t>.</a:t>
            </a:r>
          </a:p>
        </p:txBody>
      </p:sp>
    </p:spTree>
    <p:extLst>
      <p:ext uri="{BB962C8B-B14F-4D97-AF65-F5344CB8AC3E}">
        <p14:creationId xmlns:p14="http://schemas.microsoft.com/office/powerpoint/2010/main" val="31531351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6"/>
            </a:pPr>
            <a:r>
              <a:rPr lang="en-US" sz="4000" b="1" dirty="0" smtClean="0">
                <a:solidFill>
                  <a:schemeClr val="bg1"/>
                </a:solidFill>
                <a:latin typeface="Bahnschrift" pitchFamily="34" charset="0"/>
              </a:rPr>
              <a:t>21st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3600" b="1" u="sng" dirty="0">
                <a:latin typeface="Bahnschrift" pitchFamily="34" charset="0"/>
              </a:rPr>
              <a:t>Introduction</a:t>
            </a:r>
          </a:p>
          <a:p>
            <a:pPr marL="0" indent="0">
              <a:buNone/>
            </a:pPr>
            <a:r>
              <a:rPr lang="en-US" sz="3600" dirty="0">
                <a:latin typeface="Bahnschrift" pitchFamily="34" charset="0"/>
              </a:rPr>
              <a:t>The Timor Revival in Indonesia was a very controversial occurrence, as many of the reported miracles were too much for the western mind to accept. Among those who embraced theology leaning toward </a:t>
            </a:r>
            <a:r>
              <a:rPr lang="en-US" sz="3600" dirty="0" err="1">
                <a:latin typeface="Bahnschrift" pitchFamily="34" charset="0"/>
              </a:rPr>
              <a:t>cessationism</a:t>
            </a:r>
            <a:r>
              <a:rPr lang="en-US" sz="3600" dirty="0">
                <a:latin typeface="Bahnschrift" pitchFamily="34" charset="0"/>
              </a:rPr>
              <a:t>, this revival drew a tremendous amount of </a:t>
            </a:r>
            <a:r>
              <a:rPr lang="en-US" sz="3600">
                <a:latin typeface="Bahnschrift" pitchFamily="34" charset="0"/>
              </a:rPr>
              <a:t>criticism</a:t>
            </a:r>
            <a:r>
              <a:rPr lang="en-US" sz="3600" smtClean="0">
                <a:latin typeface="Bahnschrift" pitchFamily="34" charset="0"/>
              </a:rPr>
              <a:t>.</a:t>
            </a:r>
            <a:endParaRPr lang="en-US" sz="3600" dirty="0">
              <a:latin typeface="Bahnschrift" pitchFamily="34" charset="0"/>
            </a:endParaRPr>
          </a:p>
        </p:txBody>
      </p:sp>
    </p:spTree>
    <p:extLst>
      <p:ext uri="{BB962C8B-B14F-4D97-AF65-F5344CB8AC3E}">
        <p14:creationId xmlns:p14="http://schemas.microsoft.com/office/powerpoint/2010/main" val="21384684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6"/>
            </a:pPr>
            <a:r>
              <a:rPr lang="en-US" sz="4000" b="1" dirty="0" smtClean="0">
                <a:solidFill>
                  <a:schemeClr val="bg1"/>
                </a:solidFill>
                <a:latin typeface="Bahnschrift" pitchFamily="34" charset="0"/>
              </a:rPr>
              <a:t>21st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3700" b="1" u="sng" dirty="0">
                <a:latin typeface="Bahnschrift" pitchFamily="34" charset="0"/>
              </a:rPr>
              <a:t>Introduction</a:t>
            </a:r>
          </a:p>
          <a:p>
            <a:pPr marL="0" indent="0">
              <a:buNone/>
            </a:pPr>
            <a:r>
              <a:rPr lang="en-US" sz="3700" dirty="0">
                <a:latin typeface="Bahnschrift" pitchFamily="34" charset="0"/>
              </a:rPr>
              <a:t>In spite of the difficulty believing the reports, one of the most respected revival historians, the Baptist revivalist J. Edwin Orr, stated that</a:t>
            </a:r>
          </a:p>
          <a:p>
            <a:pPr marL="0" indent="0">
              <a:buNone/>
            </a:pPr>
            <a:r>
              <a:rPr lang="en-US" sz="3700" i="1" dirty="0">
                <a:solidFill>
                  <a:srgbClr val="0070C0"/>
                </a:solidFill>
              </a:rPr>
              <a:t>But questioning or discrediting of the more sensational reports has not invalidated the corroborated accounts of an unusual awakening on Timor.</a:t>
            </a:r>
            <a:endParaRPr lang="en-US" sz="3700" dirty="0">
              <a:solidFill>
                <a:srgbClr val="0070C0"/>
              </a:solidFill>
              <a:latin typeface="Bahnschrift" pitchFamily="34" charset="0"/>
            </a:endParaRPr>
          </a:p>
        </p:txBody>
      </p:sp>
    </p:spTree>
    <p:extLst>
      <p:ext uri="{BB962C8B-B14F-4D97-AF65-F5344CB8AC3E}">
        <p14:creationId xmlns:p14="http://schemas.microsoft.com/office/powerpoint/2010/main" val="22627150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6"/>
            </a:pPr>
            <a:r>
              <a:rPr lang="en-US" sz="4000" b="1" dirty="0" smtClean="0">
                <a:solidFill>
                  <a:schemeClr val="bg1"/>
                </a:solidFill>
                <a:latin typeface="Bahnschrift" pitchFamily="34" charset="0"/>
              </a:rPr>
              <a:t>21st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b="1" u="sng" dirty="0">
                <a:latin typeface="Bahnschrift" pitchFamily="34" charset="0"/>
              </a:rPr>
              <a:t>Conditions on Timor Prior to the Revival</a:t>
            </a:r>
          </a:p>
          <a:p>
            <a:r>
              <a:rPr lang="en-US" dirty="0" smtClean="0">
                <a:latin typeface="Bahnschrift" pitchFamily="34" charset="0"/>
              </a:rPr>
              <a:t>Beginning </a:t>
            </a:r>
            <a:r>
              <a:rPr lang="en-US" dirty="0">
                <a:latin typeface="Bahnschrift" pitchFamily="34" charset="0"/>
              </a:rPr>
              <a:t>in the 1600s the Dutch had colonized Indonesia. They had introduced Christianity, and the people were “Christianized” but never </a:t>
            </a:r>
            <a:r>
              <a:rPr lang="en-US" dirty="0" smtClean="0">
                <a:latin typeface="Bahnschrift" pitchFamily="34" charset="0"/>
              </a:rPr>
              <a:t>evangelized.</a:t>
            </a:r>
          </a:p>
          <a:p>
            <a:r>
              <a:rPr lang="en-US" dirty="0">
                <a:latin typeface="Bahnschrift" pitchFamily="34" charset="0"/>
              </a:rPr>
              <a:t>Before the revival came to Timor, “Christians” were still clinging to their occult practices. If a “Christian” possessed charms, amulets or fetishes, they would always return to them in their hour of need</a:t>
            </a:r>
            <a:r>
              <a:rPr lang="en-US" dirty="0" smtClean="0">
                <a:latin typeface="Bahnschrift" pitchFamily="34" charset="0"/>
              </a:rPr>
              <a:t>.</a:t>
            </a:r>
            <a:endParaRPr lang="en-US" dirty="0">
              <a:latin typeface="Bahnschrift" pitchFamily="34" charset="0"/>
            </a:endParaRPr>
          </a:p>
        </p:txBody>
      </p:sp>
    </p:spTree>
    <p:extLst>
      <p:ext uri="{BB962C8B-B14F-4D97-AF65-F5344CB8AC3E}">
        <p14:creationId xmlns:p14="http://schemas.microsoft.com/office/powerpoint/2010/main" val="11390655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6"/>
            </a:pPr>
            <a:r>
              <a:rPr lang="en-US" sz="4000" b="1" dirty="0" smtClean="0">
                <a:solidFill>
                  <a:schemeClr val="bg1"/>
                </a:solidFill>
                <a:latin typeface="Bahnschrift" pitchFamily="34" charset="0"/>
              </a:rPr>
              <a:t>21st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b="1" u="sng" dirty="0">
                <a:latin typeface="Bahnschrift" pitchFamily="34" charset="0"/>
              </a:rPr>
              <a:t>Conditions on Timor Prior to the Revival</a:t>
            </a:r>
          </a:p>
          <a:p>
            <a:r>
              <a:rPr lang="en-US" dirty="0" smtClean="0">
                <a:latin typeface="Bahnschrift" pitchFamily="34" charset="0"/>
              </a:rPr>
              <a:t>The </a:t>
            </a:r>
            <a:r>
              <a:rPr lang="en-US" dirty="0">
                <a:latin typeface="Bahnschrift" pitchFamily="34" charset="0"/>
              </a:rPr>
              <a:t>former magic, sorcery, promiscuity, and alcohol use was common and acceptable, even for Christians</a:t>
            </a:r>
            <a:r>
              <a:rPr lang="en-US" dirty="0" smtClean="0">
                <a:latin typeface="Bahnschrift" pitchFamily="34" charset="0"/>
              </a:rPr>
              <a:t>.</a:t>
            </a:r>
            <a:endParaRPr lang="en-US" dirty="0">
              <a:latin typeface="Bahnschrift" pitchFamily="34" charset="0"/>
            </a:endParaRPr>
          </a:p>
          <a:p>
            <a:r>
              <a:rPr lang="en-US" dirty="0" smtClean="0">
                <a:latin typeface="Bahnschrift" pitchFamily="34" charset="0"/>
              </a:rPr>
              <a:t>Most </a:t>
            </a:r>
            <a:r>
              <a:rPr lang="en-US" dirty="0">
                <a:latin typeface="Bahnschrift" pitchFamily="34" charset="0"/>
              </a:rPr>
              <a:t>of the Indonesian pastors saw no problem with their own or their congregation’s continual involvement with occult practices. Some pastors claimed that their powers of sorcery were God-given, having been handed down from their grandparents.</a:t>
            </a:r>
          </a:p>
          <a:p>
            <a:endParaRPr lang="en-US" dirty="0">
              <a:latin typeface="Bahnschrift" pitchFamily="34" charset="0"/>
            </a:endParaRPr>
          </a:p>
        </p:txBody>
      </p:sp>
    </p:spTree>
    <p:extLst>
      <p:ext uri="{BB962C8B-B14F-4D97-AF65-F5344CB8AC3E}">
        <p14:creationId xmlns:p14="http://schemas.microsoft.com/office/powerpoint/2010/main" val="14563500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2693</TotalTime>
  <Words>2227</Words>
  <Application>Microsoft Office PowerPoint</Application>
  <PresentationFormat>On-screen Show (4:3)</PresentationFormat>
  <Paragraphs>158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REVIVAL SONG 1</vt:lpstr>
      <vt:lpstr>       LECTURE                        6</vt:lpstr>
      <vt:lpstr>PowerPoint Presentation</vt:lpstr>
      <vt:lpstr>PowerPoint Presentation</vt:lpstr>
      <vt:lpstr>21st Century Revivals</vt:lpstr>
      <vt:lpstr>21st Century Revivals</vt:lpstr>
      <vt:lpstr>21st Century Revivals</vt:lpstr>
      <vt:lpstr>21st Century Revivals</vt:lpstr>
      <vt:lpstr>21st Century Revivals</vt:lpstr>
      <vt:lpstr>21st Century Revivals</vt:lpstr>
      <vt:lpstr>21st Century Revivals</vt:lpstr>
      <vt:lpstr>21st Century Revivals</vt:lpstr>
      <vt:lpstr>21st Century Revivals</vt:lpstr>
      <vt:lpstr>21st Century Revivals</vt:lpstr>
      <vt:lpstr>21st Century Revivals</vt:lpstr>
      <vt:lpstr>21st Century Revivals</vt:lpstr>
      <vt:lpstr>21st Century Revivals</vt:lpstr>
      <vt:lpstr>21st Century Revivals</vt:lpstr>
      <vt:lpstr>21st Century Revivals</vt:lpstr>
      <vt:lpstr>21st Century Revivals</vt:lpstr>
      <vt:lpstr>21st Century Revivals</vt:lpstr>
      <vt:lpstr>21st Century Revivals</vt:lpstr>
      <vt:lpstr>21st Century Revivals</vt:lpstr>
      <vt:lpstr>21st Century Revivals</vt:lpstr>
      <vt:lpstr>PowerPoint Presentation</vt:lpstr>
      <vt:lpstr>21st Century Revivals</vt:lpstr>
      <vt:lpstr>21st Century Revivals</vt:lpstr>
      <vt:lpstr>21st Century Revivals</vt:lpstr>
      <vt:lpstr>21st Century Revivals</vt:lpstr>
      <vt:lpstr>21st Century Revivals</vt:lpstr>
      <vt:lpstr>21st Century Revivals</vt:lpstr>
      <vt:lpstr>21st Century Revivals</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2o1O</dc:creator>
  <cp:lastModifiedBy>DR.Ahmed Saker 2o1O</cp:lastModifiedBy>
  <cp:revision>649</cp:revision>
  <dcterms:created xsi:type="dcterms:W3CDTF">2021-06-05T14:30:57Z</dcterms:created>
  <dcterms:modified xsi:type="dcterms:W3CDTF">2021-11-05T20:12:00Z</dcterms:modified>
</cp:coreProperties>
</file>