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556" r:id="rId4"/>
    <p:sldId id="257" r:id="rId5"/>
    <p:sldId id="522" r:id="rId6"/>
    <p:sldId id="525" r:id="rId7"/>
    <p:sldId id="261" r:id="rId8"/>
    <p:sldId id="498" r:id="rId9"/>
    <p:sldId id="506" r:id="rId10"/>
    <p:sldId id="507" r:id="rId11"/>
    <p:sldId id="499" r:id="rId12"/>
    <p:sldId id="532" r:id="rId13"/>
    <p:sldId id="533" r:id="rId14"/>
    <p:sldId id="534" r:id="rId15"/>
    <p:sldId id="504" r:id="rId16"/>
    <p:sldId id="505" r:id="rId17"/>
    <p:sldId id="501" r:id="rId18"/>
    <p:sldId id="555" r:id="rId19"/>
    <p:sldId id="541" r:id="rId20"/>
    <p:sldId id="513" r:id="rId21"/>
    <p:sldId id="557" r:id="rId22"/>
    <p:sldId id="512" r:id="rId23"/>
    <p:sldId id="523" r:id="rId24"/>
    <p:sldId id="515" r:id="rId25"/>
    <p:sldId id="516" r:id="rId26"/>
    <p:sldId id="526" r:id="rId27"/>
    <p:sldId id="542" r:id="rId28"/>
    <p:sldId id="540" r:id="rId29"/>
    <p:sldId id="528" r:id="rId30"/>
    <p:sldId id="508" r:id="rId31"/>
    <p:sldId id="510" r:id="rId32"/>
    <p:sldId id="481" r:id="rId33"/>
    <p:sldId id="482" r:id="rId34"/>
    <p:sldId id="473" r:id="rId35"/>
    <p:sldId id="483" r:id="rId36"/>
    <p:sldId id="549" r:id="rId37"/>
    <p:sldId id="487" r:id="rId38"/>
    <p:sldId id="492" r:id="rId39"/>
    <p:sldId id="491" r:id="rId40"/>
    <p:sldId id="475" r:id="rId41"/>
    <p:sldId id="521" r:id="rId42"/>
    <p:sldId id="476" r:id="rId43"/>
    <p:sldId id="494" r:id="rId44"/>
    <p:sldId id="54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4BD"/>
    <a:srgbClr val="045CBC"/>
    <a:srgbClr val="048CBC"/>
    <a:srgbClr val="0B58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7099-F84F-348B-1B73-8F2FD744A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E2D733-8EC4-F8A5-48BB-B37504667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AF91A1-8734-C110-4E3C-591ADA794D35}"/>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5" name="Footer Placeholder 4">
            <a:extLst>
              <a:ext uri="{FF2B5EF4-FFF2-40B4-BE49-F238E27FC236}">
                <a16:creationId xmlns:a16="http://schemas.microsoft.com/office/drawing/2014/main" id="{96687994-C980-1B5B-23C1-3DE3DE0B2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6FED0A-529F-0563-1B9C-B9FE69778C60}"/>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197619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CB46-07FF-51A2-75B6-65848671B4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566BD0-65A4-D1DA-B922-A020FED54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79B8B4-4E5F-127B-ED45-168816D9C561}"/>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5" name="Footer Placeholder 4">
            <a:extLst>
              <a:ext uri="{FF2B5EF4-FFF2-40B4-BE49-F238E27FC236}">
                <a16:creationId xmlns:a16="http://schemas.microsoft.com/office/drawing/2014/main" id="{06296007-6721-1510-9625-19CA7F0C5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78A7C-373E-E4B4-1854-95E4880F412D}"/>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395372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2B874-BA67-6013-CFF4-0DBD6FD246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EB2CF2-E404-1B08-FC30-0A191A1797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F467F-89C4-19AC-F5DA-78C5F43B2BF2}"/>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5" name="Footer Placeholder 4">
            <a:extLst>
              <a:ext uri="{FF2B5EF4-FFF2-40B4-BE49-F238E27FC236}">
                <a16:creationId xmlns:a16="http://schemas.microsoft.com/office/drawing/2014/main" id="{D13826D6-066B-99F4-F6F1-9E394E567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F8F2CC-6166-8CB0-3192-71A4658E9287}"/>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165970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3C70-5733-22C1-71D3-4F6D92162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539AF5-5784-BC9C-2AC5-7708320F6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CD03E1-DFFB-4368-BAE5-CC8298EC2CAF}"/>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5" name="Footer Placeholder 4">
            <a:extLst>
              <a:ext uri="{FF2B5EF4-FFF2-40B4-BE49-F238E27FC236}">
                <a16:creationId xmlns:a16="http://schemas.microsoft.com/office/drawing/2014/main" id="{0C528768-D877-FADD-03EE-511615B722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FAA252-6E69-992F-7AAB-01B9070006E7}"/>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102345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7280-7625-F9E1-D268-04D455C1C0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B1CC71-4CB2-D24C-DCE0-B6A1FCEC5F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BBAD79-770A-0582-D7EA-3458A00238D0}"/>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5" name="Footer Placeholder 4">
            <a:extLst>
              <a:ext uri="{FF2B5EF4-FFF2-40B4-BE49-F238E27FC236}">
                <a16:creationId xmlns:a16="http://schemas.microsoft.com/office/drawing/2014/main" id="{2F9E14C5-25C5-4315-7E36-77C783CA9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6E3859-6663-1757-7659-1F911BE0D66E}"/>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71441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1782-4869-4252-3591-8FDC1A672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CC6CCA-69C9-30AD-48EF-0EC7DD36AD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93F1EB-ABEE-58BC-7F4E-AD38E621F144}"/>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5" name="Footer Placeholder 4">
            <a:extLst>
              <a:ext uri="{FF2B5EF4-FFF2-40B4-BE49-F238E27FC236}">
                <a16:creationId xmlns:a16="http://schemas.microsoft.com/office/drawing/2014/main" id="{4AA5124C-3E47-D195-F4D6-7713602B3A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C8144-F830-3A04-193B-4CCCDDEF7301}"/>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89217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7CB1-C17D-65B7-760A-A6E4AC159B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C0F830-5058-A45F-497A-E46A0FEBA2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24C3D9-C83B-5EB9-C7E7-ABF10F691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A11236-92E7-9882-8A6C-9F5687C3CBAC}"/>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6" name="Footer Placeholder 5">
            <a:extLst>
              <a:ext uri="{FF2B5EF4-FFF2-40B4-BE49-F238E27FC236}">
                <a16:creationId xmlns:a16="http://schemas.microsoft.com/office/drawing/2014/main" id="{931EBE8F-B280-2CC3-1D93-A183A0819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5B8BD5-C3E6-4A70-56A9-6EB49267C881}"/>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210261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DE35-565A-707E-10DD-29826AEB43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2026F-F4A9-3A3A-AAF9-90D12EDAE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73A782-CDA6-5D14-1C90-BE014842E5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DAA9E3-0806-8818-F6F0-0842AFC8B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F2B125-B9A8-989A-B19A-54F1C02C3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AFFDE2-4DBE-751F-E41E-E6B8022F28B7}"/>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8" name="Footer Placeholder 7">
            <a:extLst>
              <a:ext uri="{FF2B5EF4-FFF2-40B4-BE49-F238E27FC236}">
                <a16:creationId xmlns:a16="http://schemas.microsoft.com/office/drawing/2014/main" id="{35BBE424-FADC-B494-753C-34D082AEC5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D264BB-15AF-B7B0-D3A0-B8E0E6AEA67F}"/>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4132314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9B8A-1D16-0E22-77BE-AAC4C53570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E7B8C9-51BC-05EE-5B9B-022C1509E0A7}"/>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4" name="Footer Placeholder 3">
            <a:extLst>
              <a:ext uri="{FF2B5EF4-FFF2-40B4-BE49-F238E27FC236}">
                <a16:creationId xmlns:a16="http://schemas.microsoft.com/office/drawing/2014/main" id="{F37144DF-3DAC-73F0-8C88-D1EB64827D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AA5BA9-1570-A211-F41D-290FF50998E7}"/>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786082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D198C-CADC-B1E4-B763-6A5D796D5314}"/>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3" name="Footer Placeholder 2">
            <a:extLst>
              <a:ext uri="{FF2B5EF4-FFF2-40B4-BE49-F238E27FC236}">
                <a16:creationId xmlns:a16="http://schemas.microsoft.com/office/drawing/2014/main" id="{B21D7DA6-8614-E08A-43CF-5F883B715C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4E7A0F-895F-0256-248C-3E0F6C70C033}"/>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284483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E397-FDDA-D42E-6BD3-E5E62D85D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1B7205-91E1-F626-1018-33DDDFBD0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F2D691-76E3-09F5-D138-813AC1CA2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3507F-0F4E-A2D4-E806-58E5C12E80E8}"/>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6" name="Footer Placeholder 5">
            <a:extLst>
              <a:ext uri="{FF2B5EF4-FFF2-40B4-BE49-F238E27FC236}">
                <a16:creationId xmlns:a16="http://schemas.microsoft.com/office/drawing/2014/main" id="{203DE5CB-7874-45B8-E312-8F45BEE41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C66E26-AF1B-C67B-EC89-DDEC9D6491B2}"/>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69299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2244-747F-8D2A-011A-D7A5AA91AB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D12CDC-C228-7515-69CA-2ABED33FF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7E35B9-F563-6AB7-CDFD-1D2D522A669B}"/>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5" name="Footer Placeholder 4">
            <a:extLst>
              <a:ext uri="{FF2B5EF4-FFF2-40B4-BE49-F238E27FC236}">
                <a16:creationId xmlns:a16="http://schemas.microsoft.com/office/drawing/2014/main" id="{8E71B84D-CD3C-3104-562B-6FAD74302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D4EC5-6E02-D5C1-675C-C5B06ADBB41A}"/>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3606413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C8DC-BF41-8EC4-2D83-C47302E27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4F910A-0563-90D1-9113-397365D088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570D93-C817-1927-0A30-C49885AFD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2AA54-7EFA-FBAB-378C-0DACE5734BE2}"/>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6" name="Footer Placeholder 5">
            <a:extLst>
              <a:ext uri="{FF2B5EF4-FFF2-40B4-BE49-F238E27FC236}">
                <a16:creationId xmlns:a16="http://schemas.microsoft.com/office/drawing/2014/main" id="{B2B19B68-3DC9-0C98-43D0-F650DE57A8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0C8DB-9B35-4FFF-C1C4-6E3ED0C7CEF7}"/>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415533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58A8-B7D4-3D3F-EC79-44BFE56136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9779DA-D4B3-D9FA-3A0C-0292BF140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C23561-938B-E567-633A-340DAB16FBC5}"/>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5" name="Footer Placeholder 4">
            <a:extLst>
              <a:ext uri="{FF2B5EF4-FFF2-40B4-BE49-F238E27FC236}">
                <a16:creationId xmlns:a16="http://schemas.microsoft.com/office/drawing/2014/main" id="{26AFB981-DEB7-CCBD-D34E-8CF70B2A6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31A489-73BA-0BA6-1085-46A7891A0C45}"/>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2731399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1CA39-72EB-72C6-4851-BBA24171D6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6CD3CF-F1DA-75FF-32FE-F637FF380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5528DA-0ECA-1C71-DDA2-6BBC0AEFD640}"/>
              </a:ext>
            </a:extLst>
          </p:cNvPr>
          <p:cNvSpPr>
            <a:spLocks noGrp="1"/>
          </p:cNvSpPr>
          <p:nvPr>
            <p:ph type="dt" sz="half" idx="10"/>
          </p:nvPr>
        </p:nvSpPr>
        <p:spPr/>
        <p:txBody>
          <a:bodyPr/>
          <a:lstStyle/>
          <a:p>
            <a:fld id="{A1900DF1-775C-4D69-B15B-5ECEFF2B7319}" type="datetimeFigureOut">
              <a:rPr lang="en-GB" smtClean="0"/>
              <a:t>11/06/2024</a:t>
            </a:fld>
            <a:endParaRPr lang="en-GB"/>
          </a:p>
        </p:txBody>
      </p:sp>
      <p:sp>
        <p:nvSpPr>
          <p:cNvPr id="5" name="Footer Placeholder 4">
            <a:extLst>
              <a:ext uri="{FF2B5EF4-FFF2-40B4-BE49-F238E27FC236}">
                <a16:creationId xmlns:a16="http://schemas.microsoft.com/office/drawing/2014/main" id="{F1B3DAE1-E73D-33FF-27EC-911A85243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13324-DC4C-5FD5-7843-E08BC7C1FF4E}"/>
              </a:ext>
            </a:extLst>
          </p:cNvPr>
          <p:cNvSpPr>
            <a:spLocks noGrp="1"/>
          </p:cNvSpPr>
          <p:nvPr>
            <p:ph type="sldNum" sz="quarter" idx="12"/>
          </p:nvPr>
        </p:nvSpPr>
        <p:spPr/>
        <p:txBody>
          <a:bodyPr/>
          <a:lstStyle/>
          <a:p>
            <a:fld id="{7E4DD451-0829-4F88-92CE-8F8117521020}" type="slidenum">
              <a:rPr lang="en-GB" smtClean="0"/>
              <a:t>‹#›</a:t>
            </a:fld>
            <a:endParaRPr lang="en-GB"/>
          </a:p>
        </p:txBody>
      </p:sp>
    </p:spTree>
    <p:extLst>
      <p:ext uri="{BB962C8B-B14F-4D97-AF65-F5344CB8AC3E}">
        <p14:creationId xmlns:p14="http://schemas.microsoft.com/office/powerpoint/2010/main" val="196165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3AD0-CDE6-48A0-3D05-5B4F7D72B1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F528DD-2794-8D8F-DC33-0DA2EE82D7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524B45-2B6A-48A9-9858-31825FD29642}"/>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5" name="Footer Placeholder 4">
            <a:extLst>
              <a:ext uri="{FF2B5EF4-FFF2-40B4-BE49-F238E27FC236}">
                <a16:creationId xmlns:a16="http://schemas.microsoft.com/office/drawing/2014/main" id="{F4A7FB5E-19EB-3CC0-4195-6A522CADD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FFCCA5-F79A-58D5-DE3E-D3A238749A9B}"/>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91487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8CC2-FF64-62DA-B832-29639BB342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270C80-10A1-C5F1-F04B-3BCB8C462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355D09-E5AD-3DE4-81B9-C7532E0B0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18492D-791E-4D0C-7A7F-96FA7E28E10B}"/>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6" name="Footer Placeholder 5">
            <a:extLst>
              <a:ext uri="{FF2B5EF4-FFF2-40B4-BE49-F238E27FC236}">
                <a16:creationId xmlns:a16="http://schemas.microsoft.com/office/drawing/2014/main" id="{3DFD1642-82FE-2540-00E0-F2B26F2E20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E0216-2287-6D7E-DB1E-3C3B96A892A7}"/>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423741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7C74-A3CA-3DBF-BF00-8181086C99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FC7280-B94D-9268-BD93-14EDF1CA4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E3EF87-4CD5-8967-6E1F-D563B299D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2E5F08-6C8B-9C44-D2FD-86EBBB64C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7C9DA-21A6-F717-1898-E7CF2AF54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10D5A1-C5DD-B60E-1E3F-7F37EA527847}"/>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8" name="Footer Placeholder 7">
            <a:extLst>
              <a:ext uri="{FF2B5EF4-FFF2-40B4-BE49-F238E27FC236}">
                <a16:creationId xmlns:a16="http://schemas.microsoft.com/office/drawing/2014/main" id="{155E2796-CAC7-D01F-59AC-10F605B10D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BA42EC-F900-38EA-2C49-EBFA020227EB}"/>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292605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0F8B-6148-BE42-5E22-D1B6A359B5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0F3B2E-4F48-F83B-198A-F210A7CE162C}"/>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4" name="Footer Placeholder 3">
            <a:extLst>
              <a:ext uri="{FF2B5EF4-FFF2-40B4-BE49-F238E27FC236}">
                <a16:creationId xmlns:a16="http://schemas.microsoft.com/office/drawing/2014/main" id="{8846FBAC-FF7A-E59C-A7DE-1322407CF6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5AD23A-C7AD-4672-9AE5-40BF674D58C9}"/>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361068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862DB-CCF9-02E6-AD67-73B4FC6ED8A8}"/>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3" name="Footer Placeholder 2">
            <a:extLst>
              <a:ext uri="{FF2B5EF4-FFF2-40B4-BE49-F238E27FC236}">
                <a16:creationId xmlns:a16="http://schemas.microsoft.com/office/drawing/2014/main" id="{1EBB3C8A-0C9B-AAB6-CE42-B3E77BFF82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159131-292F-340E-9A0B-F2D0A79D6631}"/>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191347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3D57-1C1C-9329-379A-89CA19DCD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B7202B-8DE6-8FEC-A532-93F47C2A1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089C50-EB91-9298-15AF-A01BE6EAB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1C2ACB-56FE-EAB0-DDE4-EF7911507DC7}"/>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6" name="Footer Placeholder 5">
            <a:extLst>
              <a:ext uri="{FF2B5EF4-FFF2-40B4-BE49-F238E27FC236}">
                <a16:creationId xmlns:a16="http://schemas.microsoft.com/office/drawing/2014/main" id="{6305C42E-0D4C-1688-6B63-33117B24B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A3BAAF-8163-33C1-334C-299D790B0303}"/>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37035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93F0-6A75-28C4-155D-D95BA749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069F4A-E2E4-C56F-2744-FCAF1BB4E6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2137C7-73BB-DB51-6A37-8602F706C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84C3D-E3FB-49BB-83B9-31A468323241}"/>
              </a:ext>
            </a:extLst>
          </p:cNvPr>
          <p:cNvSpPr>
            <a:spLocks noGrp="1"/>
          </p:cNvSpPr>
          <p:nvPr>
            <p:ph type="dt" sz="half" idx="10"/>
          </p:nvPr>
        </p:nvSpPr>
        <p:spPr/>
        <p:txBody>
          <a:bodyPr/>
          <a:lstStyle/>
          <a:p>
            <a:fld id="{42F2804A-1C77-4E35-831A-A7F50F8C42CD}" type="datetimeFigureOut">
              <a:rPr lang="en-GB" smtClean="0"/>
              <a:t>11/06/2024</a:t>
            </a:fld>
            <a:endParaRPr lang="en-GB"/>
          </a:p>
        </p:txBody>
      </p:sp>
      <p:sp>
        <p:nvSpPr>
          <p:cNvPr id="6" name="Footer Placeholder 5">
            <a:extLst>
              <a:ext uri="{FF2B5EF4-FFF2-40B4-BE49-F238E27FC236}">
                <a16:creationId xmlns:a16="http://schemas.microsoft.com/office/drawing/2014/main" id="{17AF18EE-6593-73D2-056B-67FEC4CC7A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D13EBA-7534-66B0-500A-0ABB5FA5CA99}"/>
              </a:ext>
            </a:extLst>
          </p:cNvPr>
          <p:cNvSpPr>
            <a:spLocks noGrp="1"/>
          </p:cNvSpPr>
          <p:nvPr>
            <p:ph type="sldNum" sz="quarter" idx="12"/>
          </p:nvPr>
        </p:nvSpPr>
        <p:spPr/>
        <p:txBody>
          <a:bodyPr/>
          <a:lstStyle/>
          <a:p>
            <a:fld id="{552FA911-49BA-4B60-990C-E920144EEA89}" type="slidenum">
              <a:rPr lang="en-GB" smtClean="0"/>
              <a:t>‹#›</a:t>
            </a:fld>
            <a:endParaRPr lang="en-GB"/>
          </a:p>
        </p:txBody>
      </p:sp>
    </p:spTree>
    <p:extLst>
      <p:ext uri="{BB962C8B-B14F-4D97-AF65-F5344CB8AC3E}">
        <p14:creationId xmlns:p14="http://schemas.microsoft.com/office/powerpoint/2010/main" val="166734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35E8C-4B22-5D5F-E295-6C957ACD8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E0AD4B-E919-5A0C-180B-145F269479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B756FB-A796-D128-8F48-3FE3766DF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F2804A-1C77-4E35-831A-A7F50F8C42CD}" type="datetimeFigureOut">
              <a:rPr lang="en-GB" smtClean="0"/>
              <a:t>11/06/2024</a:t>
            </a:fld>
            <a:endParaRPr lang="en-GB"/>
          </a:p>
        </p:txBody>
      </p:sp>
      <p:sp>
        <p:nvSpPr>
          <p:cNvPr id="5" name="Footer Placeholder 4">
            <a:extLst>
              <a:ext uri="{FF2B5EF4-FFF2-40B4-BE49-F238E27FC236}">
                <a16:creationId xmlns:a16="http://schemas.microsoft.com/office/drawing/2014/main" id="{815D16BD-23FE-F0FA-5132-DEE4DD2A2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43F79B-9B38-962A-8E4D-C24F387B9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2FA911-49BA-4B60-990C-E920144EEA89}" type="slidenum">
              <a:rPr lang="en-GB" smtClean="0"/>
              <a:t>‹#›</a:t>
            </a:fld>
            <a:endParaRPr lang="en-GB"/>
          </a:p>
        </p:txBody>
      </p:sp>
    </p:spTree>
    <p:extLst>
      <p:ext uri="{BB962C8B-B14F-4D97-AF65-F5344CB8AC3E}">
        <p14:creationId xmlns:p14="http://schemas.microsoft.com/office/powerpoint/2010/main" val="152629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A7A57-F30A-0459-45CB-CC5FC3E51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3550CB-498D-A844-07C6-9A8CE8F44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62436F-32EE-FE50-3972-768732E8C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00DF1-775C-4D69-B15B-5ECEFF2B7319}" type="datetimeFigureOut">
              <a:rPr lang="en-GB" smtClean="0"/>
              <a:t>11/06/2024</a:t>
            </a:fld>
            <a:endParaRPr lang="en-GB"/>
          </a:p>
        </p:txBody>
      </p:sp>
      <p:sp>
        <p:nvSpPr>
          <p:cNvPr id="5" name="Footer Placeholder 4">
            <a:extLst>
              <a:ext uri="{FF2B5EF4-FFF2-40B4-BE49-F238E27FC236}">
                <a16:creationId xmlns:a16="http://schemas.microsoft.com/office/drawing/2014/main" id="{991DE338-458E-F962-62F6-A06938F1D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0369CF-0C33-48DA-F37D-A71322E9F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DD451-0829-4F88-92CE-8F8117521020}" type="slidenum">
              <a:rPr lang="en-GB" smtClean="0"/>
              <a:t>‹#›</a:t>
            </a:fld>
            <a:endParaRPr lang="en-GB"/>
          </a:p>
        </p:txBody>
      </p:sp>
    </p:spTree>
    <p:extLst>
      <p:ext uri="{BB962C8B-B14F-4D97-AF65-F5344CB8AC3E}">
        <p14:creationId xmlns:p14="http://schemas.microsoft.com/office/powerpoint/2010/main" val="139849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D09A-C74C-EFF8-E46B-877CA37B8959}"/>
              </a:ext>
            </a:extLst>
          </p:cNvPr>
          <p:cNvSpPr>
            <a:spLocks noGrp="1"/>
          </p:cNvSpPr>
          <p:nvPr>
            <p:ph type="ctrTitle"/>
          </p:nvPr>
        </p:nvSpPr>
        <p:spPr>
          <a:xfrm>
            <a:off x="1524000" y="1122363"/>
            <a:ext cx="9144000" cy="1730565"/>
          </a:xfrm>
        </p:spPr>
        <p:txBody>
          <a:bodyPr>
            <a:normAutofit fontScale="90000"/>
          </a:bodyPr>
          <a:lstStyle/>
          <a:p>
            <a:r>
              <a:rPr lang="en-US" dirty="0">
                <a:solidFill>
                  <a:srgbClr val="C00000"/>
                </a:solidFill>
                <a:effectLst>
                  <a:outerShdw blurRad="38100" dist="38100" dir="2700000" algn="tl">
                    <a:srgbClr val="000000">
                      <a:alpha val="43137"/>
                    </a:srgbClr>
                  </a:outerShdw>
                </a:effectLst>
              </a:rPr>
              <a:t>The Jews and Judaism in the first Century Graeco-Roman World </a:t>
            </a:r>
            <a:endParaRPr lang="en-GB" dirty="0">
              <a:solidFill>
                <a:srgbClr val="C0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7FE2305-75D8-AA62-74F1-2FF54091744B}"/>
              </a:ext>
            </a:extLst>
          </p:cNvPr>
          <p:cNvSpPr>
            <a:spLocks noGrp="1"/>
          </p:cNvSpPr>
          <p:nvPr>
            <p:ph type="subTitle" idx="1"/>
          </p:nvPr>
        </p:nvSpPr>
        <p:spPr>
          <a:xfrm>
            <a:off x="1432560" y="4127246"/>
            <a:ext cx="9144000" cy="1655762"/>
          </a:xfrm>
        </p:spPr>
        <p:txBody>
          <a:bodyPr>
            <a:normAutofit lnSpcReduction="10000"/>
          </a:bodyPr>
          <a:lstStyle/>
          <a:p>
            <a:r>
              <a:rPr lang="en-GB" dirty="0"/>
              <a:t>Daniel Institute</a:t>
            </a:r>
          </a:p>
          <a:p>
            <a:r>
              <a:rPr lang="en-GB" dirty="0"/>
              <a:t>BD IV 414 (Biblical Studies)</a:t>
            </a:r>
          </a:p>
          <a:p>
            <a:endParaRPr lang="en-GB" dirty="0"/>
          </a:p>
          <a:p>
            <a:r>
              <a:rPr lang="en-GB" dirty="0"/>
              <a:t>Dr </a:t>
            </a:r>
            <a:r>
              <a:rPr lang="en-GB" dirty="0" err="1"/>
              <a:t>Annang</a:t>
            </a:r>
            <a:r>
              <a:rPr lang="en-GB" dirty="0"/>
              <a:t> </a:t>
            </a:r>
            <a:r>
              <a:rPr lang="en-GB" dirty="0" err="1"/>
              <a:t>Asumang</a:t>
            </a:r>
            <a:endParaRPr lang="en-GB" dirty="0"/>
          </a:p>
          <a:p>
            <a:endParaRPr lang="en-GB" dirty="0"/>
          </a:p>
        </p:txBody>
      </p:sp>
    </p:spTree>
    <p:extLst>
      <p:ext uri="{BB962C8B-B14F-4D97-AF65-F5344CB8AC3E}">
        <p14:creationId xmlns:p14="http://schemas.microsoft.com/office/powerpoint/2010/main" val="422446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6BC4B4-9402-CB06-1BB6-4B188C601BF5}"/>
              </a:ext>
            </a:extLst>
          </p:cNvPr>
          <p:cNvSpPr txBox="1"/>
          <p:nvPr/>
        </p:nvSpPr>
        <p:spPr>
          <a:xfrm>
            <a:off x="97536" y="371976"/>
            <a:ext cx="11996928" cy="3662541"/>
          </a:xfrm>
          <a:prstGeom prst="rect">
            <a:avLst/>
          </a:prstGeom>
          <a:noFill/>
        </p:spPr>
        <p:txBody>
          <a:bodyPr wrap="square">
            <a:spAutoFit/>
          </a:bodyPr>
          <a:lstStyle/>
          <a:p>
            <a:pPr algn="ctr"/>
            <a:r>
              <a:rPr lang="en-US" sz="3600" b="0" i="0" dirty="0">
                <a:solidFill>
                  <a:srgbClr val="C00000"/>
                </a:solidFill>
                <a:effectLst>
                  <a:outerShdw blurRad="38100" dist="38100" dir="2700000" algn="tl">
                    <a:srgbClr val="000000">
                      <a:alpha val="43137"/>
                    </a:srgbClr>
                  </a:outerShdw>
                </a:effectLst>
                <a:highlight>
                  <a:srgbClr val="FFFFFF"/>
                </a:highlight>
                <a:latin typeface="system-ui"/>
              </a:rPr>
              <a:t>Escape of Jesus to Egypt: Matt 2:13-15</a:t>
            </a:r>
          </a:p>
          <a:p>
            <a:pPr algn="ctr"/>
            <a:endParaRPr lang="en-US" sz="2800" b="0" i="0" dirty="0">
              <a:solidFill>
                <a:srgbClr val="000000"/>
              </a:solidFill>
              <a:effectLst/>
              <a:highlight>
                <a:srgbClr val="FFFFFF"/>
              </a:highlight>
              <a:latin typeface="system-ui"/>
            </a:endParaRPr>
          </a:p>
          <a:p>
            <a:pPr algn="ctr"/>
            <a:r>
              <a:rPr lang="en-US" sz="2800" b="0" i="0" dirty="0">
                <a:solidFill>
                  <a:srgbClr val="000000"/>
                </a:solidFill>
                <a:effectLst/>
                <a:highlight>
                  <a:srgbClr val="FFFFFF"/>
                </a:highlight>
                <a:latin typeface="system-ui"/>
              </a:rPr>
              <a:t>When they had gone, an angel of the Lord appeared to Joseph in a dream. ‘Get up,’ he said, ‘take the child and his mother and escape to Egypt. Stay there until I tell you, for Herod is going to search for the child to kill him.’ So, he got up, took the child and his mother during the night and left for Egypt,</a:t>
            </a:r>
            <a:r>
              <a:rPr lang="en-US" sz="2800" b="1" i="0" baseline="30000" dirty="0">
                <a:solidFill>
                  <a:srgbClr val="000000"/>
                </a:solidFill>
                <a:effectLst/>
                <a:highlight>
                  <a:srgbClr val="FFFFFF"/>
                </a:highlight>
                <a:latin typeface="system-ui"/>
              </a:rPr>
              <a:t> </a:t>
            </a:r>
            <a:r>
              <a:rPr lang="en-US" sz="2800" b="0" i="0" dirty="0">
                <a:solidFill>
                  <a:srgbClr val="000000"/>
                </a:solidFill>
                <a:effectLst/>
                <a:highlight>
                  <a:srgbClr val="FFFFFF"/>
                </a:highlight>
                <a:latin typeface="system-ui"/>
              </a:rPr>
              <a:t>where he stayed until the death of Herod. And so was fulfilled what the Lord had said through the prophet: ‘Out of Egypt I called my son.’</a:t>
            </a:r>
          </a:p>
        </p:txBody>
      </p:sp>
      <p:sp>
        <p:nvSpPr>
          <p:cNvPr id="2" name="Oval 1">
            <a:extLst>
              <a:ext uri="{FF2B5EF4-FFF2-40B4-BE49-F238E27FC236}">
                <a16:creationId xmlns:a16="http://schemas.microsoft.com/office/drawing/2014/main" id="{4FBA67C1-9B35-FEE1-8BB3-45A674E90A30}"/>
              </a:ext>
            </a:extLst>
          </p:cNvPr>
          <p:cNvSpPr/>
          <p:nvPr/>
        </p:nvSpPr>
        <p:spPr>
          <a:xfrm>
            <a:off x="6739128" y="2670048"/>
            <a:ext cx="2133122" cy="48463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AC439E8-B0C4-8DA5-55A7-0DC6F9419B69}"/>
              </a:ext>
            </a:extLst>
          </p:cNvPr>
          <p:cNvSpPr txBox="1"/>
          <p:nvPr/>
        </p:nvSpPr>
        <p:spPr>
          <a:xfrm>
            <a:off x="199644" y="4034517"/>
            <a:ext cx="11792712" cy="2554545"/>
          </a:xfrm>
          <a:prstGeom prst="rect">
            <a:avLst/>
          </a:prstGeom>
          <a:solidFill>
            <a:srgbClr val="FFC000"/>
          </a:solidFill>
        </p:spPr>
        <p:txBody>
          <a:bodyPr wrap="square" rtlCol="0">
            <a:spAutoFit/>
          </a:bodyPr>
          <a:lstStyle/>
          <a:p>
            <a:pPr algn="ctr"/>
            <a:r>
              <a:rPr lang="en-US" sz="3200" dirty="0">
                <a:solidFill>
                  <a:srgbClr val="C00000"/>
                </a:solidFill>
                <a:effectLst>
                  <a:outerShdw blurRad="38100" dist="38100" dir="2700000" algn="tl">
                    <a:srgbClr val="000000">
                      <a:alpha val="43137"/>
                    </a:srgbClr>
                  </a:outerShdw>
                </a:effectLst>
              </a:rPr>
              <a:t>Some scholars have wondered about the historical reliability of this episode especially given Matthew’s theological and typological interpretation of the sojourn in Egypt. However, given the background of Ptolemaic civilization, albeit two centuries earlier the link between Judea and Egypt is not implausible</a:t>
            </a:r>
            <a:endParaRPr lang="en-GB"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05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8944-9B10-C611-6057-DC8EC190CC37}"/>
              </a:ext>
            </a:extLst>
          </p:cNvPr>
          <p:cNvSpPr>
            <a:spLocks noGrp="1"/>
          </p:cNvSpPr>
          <p:nvPr>
            <p:ph type="title"/>
          </p:nvPr>
        </p:nvSpPr>
        <p:spPr>
          <a:xfrm>
            <a:off x="188976" y="109093"/>
            <a:ext cx="11814048" cy="311531"/>
          </a:xfrm>
        </p:spPr>
        <p:txBody>
          <a:bodyPr>
            <a:normAutofit fontScale="90000"/>
          </a:bodyPr>
          <a:lstStyle/>
          <a:p>
            <a:pPr algn="ctr"/>
            <a:r>
              <a:rPr kumimoji="0" lang="en-U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j-ea"/>
                <a:cs typeface="+mj-cs"/>
              </a:rPr>
              <a:t>Palestine during the Seleucid Period</a:t>
            </a:r>
            <a:endParaRPr lang="en-GB" dirty="0"/>
          </a:p>
        </p:txBody>
      </p:sp>
      <p:sp>
        <p:nvSpPr>
          <p:cNvPr id="3" name="Content Placeholder 2">
            <a:extLst>
              <a:ext uri="{FF2B5EF4-FFF2-40B4-BE49-F238E27FC236}">
                <a16:creationId xmlns:a16="http://schemas.microsoft.com/office/drawing/2014/main" id="{7DFADCF2-1159-32A6-F120-97D6F4250CA3}"/>
              </a:ext>
            </a:extLst>
          </p:cNvPr>
          <p:cNvSpPr>
            <a:spLocks noGrp="1"/>
          </p:cNvSpPr>
          <p:nvPr>
            <p:ph idx="1"/>
          </p:nvPr>
        </p:nvSpPr>
        <p:spPr>
          <a:xfrm>
            <a:off x="0" y="502920"/>
            <a:ext cx="12192000" cy="6355080"/>
          </a:xfrm>
        </p:spPr>
        <p:txBody>
          <a:bodyPr>
            <a:normAutofit fontScale="70000" lnSpcReduction="20000"/>
          </a:bodyPr>
          <a:lstStyle/>
          <a:p>
            <a:pPr>
              <a:lnSpc>
                <a:spcPct val="120000"/>
              </a:lnSpc>
            </a:pPr>
            <a:r>
              <a:rPr lang="en-US" dirty="0">
                <a:effectLst>
                  <a:outerShdw blurRad="38100" dist="38100" dir="2700000" algn="tl">
                    <a:srgbClr val="000000">
                      <a:alpha val="43137"/>
                    </a:srgbClr>
                  </a:outerShdw>
                </a:effectLst>
              </a:rPr>
              <a:t>Founded by the Macedonian </a:t>
            </a:r>
            <a:r>
              <a:rPr lang="en-US" dirty="0" err="1">
                <a:effectLst>
                  <a:outerShdw blurRad="38100" dist="38100" dir="2700000" algn="tl">
                    <a:srgbClr val="000000">
                      <a:alpha val="43137"/>
                    </a:srgbClr>
                  </a:outerShdw>
                </a:effectLst>
              </a:rPr>
              <a:t>Seleucus</a:t>
            </a:r>
            <a:r>
              <a:rPr lang="en-US" dirty="0">
                <a:effectLst>
                  <a:outerShdw blurRad="38100" dist="38100" dir="2700000" algn="tl">
                    <a:srgbClr val="000000">
                      <a:alpha val="43137"/>
                    </a:srgbClr>
                  </a:outerShdw>
                </a:effectLst>
              </a:rPr>
              <a:t> (305 – 281 BC); followed by successors one of which (Antiochus I) started the first war with the Ptolemaic Empire over Palestine, which the Seleucids named as </a:t>
            </a:r>
            <a:r>
              <a:rPr lang="en-US" dirty="0" err="1">
                <a:effectLst>
                  <a:outerShdw blurRad="38100" dist="38100" dir="2700000" algn="tl">
                    <a:srgbClr val="000000">
                      <a:alpha val="43137"/>
                    </a:srgbClr>
                  </a:outerShdw>
                </a:effectLst>
              </a:rPr>
              <a:t>Coele</a:t>
            </a:r>
            <a:r>
              <a:rPr lang="en-US" dirty="0">
                <a:effectLst>
                  <a:outerShdw blurRad="38100" dist="38100" dir="2700000" algn="tl">
                    <a:srgbClr val="000000">
                      <a:alpha val="43137"/>
                    </a:srgbClr>
                  </a:outerShdw>
                </a:effectLst>
              </a:rPr>
              <a:t>-Syria </a:t>
            </a:r>
          </a:p>
          <a:p>
            <a:pPr>
              <a:lnSpc>
                <a:spcPct val="120000"/>
              </a:lnSpc>
            </a:pPr>
            <a:endParaRPr lang="en-US" dirty="0"/>
          </a:p>
          <a:p>
            <a:pPr>
              <a:lnSpc>
                <a:spcPct val="120000"/>
              </a:lnSpc>
            </a:pPr>
            <a:r>
              <a:rPr lang="en-US" dirty="0">
                <a:effectLst>
                  <a:outerShdw blurRad="38100" dist="38100" dir="2700000" algn="tl">
                    <a:srgbClr val="000000">
                      <a:alpha val="43137"/>
                    </a:srgbClr>
                  </a:outerShdw>
                </a:effectLst>
              </a:rPr>
              <a:t>Key Seleucid king from Judean perspective was Antiochus IV Epiphanes (215 – 164 BC). </a:t>
            </a:r>
          </a:p>
          <a:p>
            <a:pPr lvl="1">
              <a:lnSpc>
                <a:spcPct val="120000"/>
              </a:lnSpc>
            </a:pPr>
            <a:r>
              <a:rPr lang="en-US" dirty="0"/>
              <a:t>Aggressively Hellenized Palestine by introducing Greek cults and prohibiting native religious practices (1 </a:t>
            </a:r>
            <a:r>
              <a:rPr lang="en-US" dirty="0" err="1"/>
              <a:t>Macc</a:t>
            </a:r>
            <a:r>
              <a:rPr lang="en-US" dirty="0"/>
              <a:t> 1:41 – 50). </a:t>
            </a:r>
          </a:p>
          <a:p>
            <a:pPr lvl="1">
              <a:lnSpc>
                <a:spcPct val="120000"/>
              </a:lnSpc>
            </a:pPr>
            <a:r>
              <a:rPr lang="en-US" dirty="0"/>
              <a:t>Offered elite Jewish males Antiochian (Greek) citizenship</a:t>
            </a:r>
          </a:p>
          <a:p>
            <a:pPr lvl="1">
              <a:lnSpc>
                <a:spcPct val="120000"/>
              </a:lnSpc>
            </a:pPr>
            <a:r>
              <a:rPr lang="en-US" dirty="0"/>
              <a:t>Interfered with the customary hereditary appointment of Jewish high priest by appointing the Hellenophile Jason. </a:t>
            </a:r>
          </a:p>
          <a:p>
            <a:pPr lvl="1">
              <a:lnSpc>
                <a:spcPct val="120000"/>
              </a:lnSpc>
            </a:pPr>
            <a:r>
              <a:rPr lang="en-US" dirty="0"/>
              <a:t>Erected an altar to Zeus </a:t>
            </a:r>
            <a:r>
              <a:rPr lang="en-US" dirty="0" err="1"/>
              <a:t>Olympios</a:t>
            </a:r>
            <a:r>
              <a:rPr lang="en-US" dirty="0"/>
              <a:t> over the altar of burnt offering in the temple offering sacrifices on the 25</a:t>
            </a:r>
            <a:r>
              <a:rPr lang="en-US" baseline="30000" dirty="0"/>
              <a:t>th</a:t>
            </a:r>
            <a:r>
              <a:rPr lang="en-US" dirty="0"/>
              <a:t> day of each month beginning with 25 Chislev 167 (1 </a:t>
            </a:r>
            <a:r>
              <a:rPr lang="en-US" dirty="0" err="1"/>
              <a:t>Macc</a:t>
            </a:r>
            <a:r>
              <a:rPr lang="en-US" dirty="0"/>
              <a:t> 1:41 – 61; 2 </a:t>
            </a:r>
            <a:r>
              <a:rPr lang="en-US" dirty="0" err="1"/>
              <a:t>Macc</a:t>
            </a:r>
            <a:r>
              <a:rPr lang="en-US" dirty="0"/>
              <a:t> 6:1 – 6). </a:t>
            </a:r>
          </a:p>
          <a:p>
            <a:pPr lvl="1">
              <a:lnSpc>
                <a:spcPct val="120000"/>
              </a:lnSpc>
            </a:pPr>
            <a:r>
              <a:rPr lang="en-US" dirty="0"/>
              <a:t>This sacrilege fulfilled prophecy of Dan 11:31 &amp; 12:11, and Jesus referred to it as prototype oof the Antichrist (Matt 24:28) </a:t>
            </a:r>
          </a:p>
          <a:p>
            <a:pPr lvl="1">
              <a:lnSpc>
                <a:spcPct val="120000"/>
              </a:lnSpc>
            </a:pPr>
            <a:r>
              <a:rPr lang="en-US" dirty="0"/>
              <a:t>Ordered the destruction of Torah scrolls and forbade circumcision. </a:t>
            </a:r>
          </a:p>
          <a:p>
            <a:pPr lvl="1">
              <a:lnSpc>
                <a:spcPct val="120000"/>
              </a:lnSpc>
            </a:pPr>
            <a:r>
              <a:rPr lang="en-US" dirty="0"/>
              <a:t>Jerusalem was transformed into a Hellenistic city - state, complete with Greek gymnasium. </a:t>
            </a:r>
          </a:p>
          <a:p>
            <a:pPr>
              <a:lnSpc>
                <a:spcPct val="120000"/>
              </a:lnSpc>
            </a:pPr>
            <a:endParaRPr lang="en-US" dirty="0"/>
          </a:p>
          <a:p>
            <a:pPr>
              <a:lnSpc>
                <a:spcPct val="120000"/>
              </a:lnSpc>
            </a:pPr>
            <a:r>
              <a:rPr lang="en-US" dirty="0">
                <a:effectLst>
                  <a:outerShdw blurRad="38100" dist="38100" dir="2700000" algn="tl">
                    <a:srgbClr val="000000">
                      <a:alpha val="43137"/>
                    </a:srgbClr>
                  </a:outerShdw>
                </a:effectLst>
              </a:rPr>
              <a:t>Antiochus’s over-zealous Hellenization led to the revolt that introduced the Hasmonean period. </a:t>
            </a:r>
          </a:p>
          <a:p>
            <a:pPr lvl="1">
              <a:lnSpc>
                <a:spcPct val="120000"/>
              </a:lnSpc>
            </a:pPr>
            <a:r>
              <a:rPr lang="en-US" dirty="0"/>
              <a:t>Judean elites during the period had become divided into those who were pro-Seleucid (e.g., </a:t>
            </a:r>
            <a:r>
              <a:rPr lang="en-US" dirty="0" err="1"/>
              <a:t>Tobiad</a:t>
            </a:r>
            <a:r>
              <a:rPr lang="en-US" dirty="0"/>
              <a:t> family) and those who were pro-Ptolemaic (Jason’s family). The seeds of Pharisee vs. Sadducees rivalry was sown through this divide </a:t>
            </a:r>
          </a:p>
          <a:p>
            <a:pPr lvl="1">
              <a:lnSpc>
                <a:spcPct val="120000"/>
              </a:lnSpc>
            </a:pPr>
            <a:r>
              <a:rPr lang="en-US" dirty="0"/>
              <a:t>Some pro-Seleucid priests such as Menelaus went to the extent of arguing that the idols introduced by the Seleucids were simply manifestations of Yahweh and thus rationalized their worship. The stage was set for the Hasmonean revolts</a:t>
            </a:r>
            <a:endParaRPr lang="en-GB" dirty="0"/>
          </a:p>
        </p:txBody>
      </p:sp>
    </p:spTree>
    <p:extLst>
      <p:ext uri="{BB962C8B-B14F-4D97-AF65-F5344CB8AC3E}">
        <p14:creationId xmlns:p14="http://schemas.microsoft.com/office/powerpoint/2010/main" val="41741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F1E1-4509-D022-5A1A-6C7B33C252B3}"/>
              </a:ext>
            </a:extLst>
          </p:cNvPr>
          <p:cNvSpPr>
            <a:spLocks noGrp="1"/>
          </p:cNvSpPr>
          <p:nvPr>
            <p:ph type="title"/>
          </p:nvPr>
        </p:nvSpPr>
        <p:spPr>
          <a:xfrm>
            <a:off x="838200" y="99950"/>
            <a:ext cx="10515600" cy="439546"/>
          </a:xfrm>
        </p:spPr>
        <p:txBody>
          <a:bodyPr>
            <a:noAutofit/>
          </a:bodyPr>
          <a:lstStyle/>
          <a:p>
            <a:pPr algn="ctr"/>
            <a:r>
              <a:rPr lang="en-US" sz="2800" dirty="0">
                <a:solidFill>
                  <a:srgbClr val="C00000"/>
                </a:solidFill>
                <a:effectLst>
                  <a:outerShdw blurRad="38100" dist="38100" dir="2700000" algn="tl">
                    <a:srgbClr val="000000">
                      <a:alpha val="43137"/>
                    </a:srgbClr>
                  </a:outerShdw>
                </a:effectLst>
              </a:rPr>
              <a:t>The Hasmonean (Maccabean) Period</a:t>
            </a:r>
            <a:endParaRPr lang="en-GB" sz="28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7AACB9A-63E2-6A22-12D0-ED4C66387F65}"/>
              </a:ext>
            </a:extLst>
          </p:cNvPr>
          <p:cNvSpPr>
            <a:spLocks noGrp="1"/>
          </p:cNvSpPr>
          <p:nvPr>
            <p:ph idx="1"/>
          </p:nvPr>
        </p:nvSpPr>
        <p:spPr>
          <a:xfrm>
            <a:off x="109728" y="603504"/>
            <a:ext cx="12015216" cy="6254496"/>
          </a:xfrm>
        </p:spPr>
        <p:txBody>
          <a:bodyPr>
            <a:normAutofit fontScale="77500" lnSpcReduction="20000"/>
          </a:bodyPr>
          <a:lstStyle/>
          <a:p>
            <a:pPr>
              <a:lnSpc>
                <a:spcPct val="120000"/>
              </a:lnSpc>
            </a:pPr>
            <a:r>
              <a:rPr lang="en-US" dirty="0"/>
              <a:t>The warring pro-Seleucid and pro-Ptolemaic priestly families ushered Judea into a period of chaos that was exploited further by the Seleucids, but this did not last</a:t>
            </a:r>
          </a:p>
          <a:p>
            <a:pPr>
              <a:lnSpc>
                <a:spcPct val="120000"/>
              </a:lnSpc>
            </a:pPr>
            <a:r>
              <a:rPr lang="en-US" dirty="0"/>
              <a:t>The inevitable revolt started when a priest from outside Judea, Mattathias with his three sons (one of whom was Judas Maccabeus) joined by the zealous </a:t>
            </a:r>
            <a:r>
              <a:rPr lang="en-US" dirty="0" err="1"/>
              <a:t>Hasideans</a:t>
            </a:r>
            <a:r>
              <a:rPr lang="en-US" dirty="0"/>
              <a:t> started guerilla warfare succeeded to drive out the Seleucids and restored the temple services in 164BC.</a:t>
            </a:r>
          </a:p>
          <a:p>
            <a:pPr>
              <a:lnSpc>
                <a:spcPct val="120000"/>
              </a:lnSpc>
            </a:pPr>
            <a:r>
              <a:rPr lang="en-US" dirty="0"/>
              <a:t>Jewish festival of Hanukkah (“dedication”) had its origin as a commemoration of this victory</a:t>
            </a:r>
          </a:p>
          <a:p>
            <a:pPr>
              <a:lnSpc>
                <a:spcPct val="120000"/>
              </a:lnSpc>
            </a:pPr>
            <a:r>
              <a:rPr lang="en-US" dirty="0"/>
              <a:t>After some setbacks when the Seleucids briefly returned the leadership returned to descendants of Mattathias that is, Hasmonean dynasty, named after Mattathias’s grandfather Hasmonean</a:t>
            </a:r>
          </a:p>
          <a:p>
            <a:pPr>
              <a:lnSpc>
                <a:spcPct val="120000"/>
              </a:lnSpc>
            </a:pPr>
            <a:r>
              <a:rPr lang="en-US" dirty="0"/>
              <a:t>Hasmonean dynasty ruled as both kings and high priests, marked by significant political and religious developments. They took on the trappings of the typical Hellenistic monarch </a:t>
            </a:r>
          </a:p>
          <a:p>
            <a:pPr>
              <a:lnSpc>
                <a:spcPct val="120000"/>
              </a:lnSpc>
            </a:pPr>
            <a:r>
              <a:rPr lang="en-US" dirty="0"/>
              <a:t>Despite starting as a revolution to overthrow Hellenism, the dynasty gradually reinstituted some of that cultures key features though religious sensitivities were now well preserved to avoid the overt offence caused by Antiochus</a:t>
            </a:r>
          </a:p>
          <a:p>
            <a:pPr>
              <a:lnSpc>
                <a:spcPct val="120000"/>
              </a:lnSpc>
            </a:pPr>
            <a:r>
              <a:rPr lang="en-US" dirty="0"/>
              <a:t>Ultimately, a civil war ensued between members of the Hasmonean aristocracy which invited the Romans to enter the fray from 63BC </a:t>
            </a:r>
          </a:p>
          <a:p>
            <a:endParaRPr lang="en-GB" dirty="0"/>
          </a:p>
        </p:txBody>
      </p:sp>
    </p:spTree>
    <p:extLst>
      <p:ext uri="{BB962C8B-B14F-4D97-AF65-F5344CB8AC3E}">
        <p14:creationId xmlns:p14="http://schemas.microsoft.com/office/powerpoint/2010/main" val="183983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4779-A0D7-9ED3-B99F-8B5CC02B2FD8}"/>
              </a:ext>
            </a:extLst>
          </p:cNvPr>
          <p:cNvSpPr>
            <a:spLocks noGrp="1"/>
          </p:cNvSpPr>
          <p:nvPr>
            <p:ph type="title"/>
          </p:nvPr>
        </p:nvSpPr>
        <p:spPr>
          <a:xfrm>
            <a:off x="111252" y="99949"/>
            <a:ext cx="11969496" cy="393827"/>
          </a:xfrm>
        </p:spPr>
        <p:txBody>
          <a:bodyPr>
            <a:normAutofit fontScale="90000"/>
          </a:bodyPr>
          <a:lstStyle/>
          <a:p>
            <a:pPr algn="ctr"/>
            <a:r>
              <a:rPr lang="en-GB" sz="2800" dirty="0">
                <a:solidFill>
                  <a:srgbClr val="C00000"/>
                </a:solidFill>
                <a:effectLst>
                  <a:outerShdw blurRad="38100" dist="38100" dir="2700000" algn="tl">
                    <a:srgbClr val="000000">
                      <a:alpha val="43137"/>
                    </a:srgbClr>
                  </a:outerShdw>
                </a:effectLst>
              </a:rPr>
              <a:t>Religious &amp; Cultural Legacy of Maccabean Reign</a:t>
            </a:r>
          </a:p>
        </p:txBody>
      </p:sp>
      <p:sp>
        <p:nvSpPr>
          <p:cNvPr id="3" name="Content Placeholder 2">
            <a:extLst>
              <a:ext uri="{FF2B5EF4-FFF2-40B4-BE49-F238E27FC236}">
                <a16:creationId xmlns:a16="http://schemas.microsoft.com/office/drawing/2014/main" id="{D4829AF3-A800-2751-FA96-560203EFFD9A}"/>
              </a:ext>
            </a:extLst>
          </p:cNvPr>
          <p:cNvSpPr>
            <a:spLocks noGrp="1"/>
          </p:cNvSpPr>
          <p:nvPr>
            <p:ph idx="1"/>
          </p:nvPr>
        </p:nvSpPr>
        <p:spPr>
          <a:xfrm>
            <a:off x="111252" y="758952"/>
            <a:ext cx="11969496" cy="5999099"/>
          </a:xfrm>
        </p:spPr>
        <p:txBody>
          <a:bodyPr>
            <a:normAutofit fontScale="77500" lnSpcReduction="20000"/>
          </a:bodyPr>
          <a:lstStyle/>
          <a:p>
            <a:pPr marL="514350" indent="-514350">
              <a:lnSpc>
                <a:spcPct val="120000"/>
              </a:lnSpc>
              <a:buFont typeface="+mj-lt"/>
              <a:buAutoNum type="arabicPeriod"/>
            </a:pPr>
            <a:r>
              <a:rPr lang="en-GB" dirty="0"/>
              <a:t>Judas Maccabees saw and modelled himself as a new Gideon (Judges 6-8) and mixed his military strategizing with intense religious zeal that was to become typical of Jewish resistance of occupiers for the next three centuries</a:t>
            </a:r>
          </a:p>
          <a:p>
            <a:pPr marL="514350" indent="-514350">
              <a:lnSpc>
                <a:spcPct val="120000"/>
              </a:lnSpc>
              <a:buFont typeface="+mj-lt"/>
              <a:buAutoNum type="arabicPeriod"/>
            </a:pPr>
            <a:r>
              <a:rPr lang="en-GB" dirty="0"/>
              <a:t>His success inspired a David vs Goliath holy war mentality which future Jewish revolutionaries and Messianic movements used as referent point in their battles against the colonizers</a:t>
            </a:r>
          </a:p>
          <a:p>
            <a:pPr marL="514350" indent="-514350">
              <a:lnSpc>
                <a:spcPct val="120000"/>
              </a:lnSpc>
              <a:buFont typeface="+mj-lt"/>
              <a:buAutoNum type="arabicPeriod"/>
            </a:pPr>
            <a:r>
              <a:rPr lang="en-GB" dirty="0"/>
              <a:t>The consecration of the Jerusalem temple reignited a national vision of purity of Jewish worship in an aggressively polytheistic world and served as model for future ideas of revivals of Jewish religion. The focus of Herod to rebuild the temple in the next generation, though motivated by added political interest, was only possible because the Maccabees successfully restored the temple to its central place in Jewish religion</a:t>
            </a:r>
          </a:p>
          <a:p>
            <a:pPr marL="514350" indent="-514350">
              <a:lnSpc>
                <a:spcPct val="120000"/>
              </a:lnSpc>
              <a:buFont typeface="+mj-lt"/>
              <a:buAutoNum type="arabicPeriod"/>
            </a:pPr>
            <a:r>
              <a:rPr lang="en-GB" dirty="0"/>
              <a:t>The celebration of Hannukah (Jn 10:22) which continues today is a lasting religious and cultural legacy. Its Messianic sub-text continues to inspire visions of deliverance from present enemies, albeit in less militaristic fashion</a:t>
            </a:r>
          </a:p>
          <a:p>
            <a:pPr marL="514350" indent="-514350">
              <a:lnSpc>
                <a:spcPct val="120000"/>
              </a:lnSpc>
              <a:buFont typeface="+mj-lt"/>
              <a:buAutoNum type="arabicPeriod"/>
            </a:pPr>
            <a:r>
              <a:rPr lang="en-GB" dirty="0"/>
              <a:t>The emergence of the Pharisaic sect from the </a:t>
            </a:r>
            <a:r>
              <a:rPr lang="en-GB" dirty="0" err="1"/>
              <a:t>Hasidean</a:t>
            </a:r>
            <a:r>
              <a:rPr lang="en-GB" dirty="0"/>
              <a:t> section of the Hasmonean alliance laid the foundation for the future Christian religion, especially with its positive and negative influences on Paul</a:t>
            </a:r>
          </a:p>
        </p:txBody>
      </p:sp>
    </p:spTree>
    <p:extLst>
      <p:ext uri="{BB962C8B-B14F-4D97-AF65-F5344CB8AC3E}">
        <p14:creationId xmlns:p14="http://schemas.microsoft.com/office/powerpoint/2010/main" val="28496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3021-DB12-A74D-0F17-5139DBF35591}"/>
              </a:ext>
            </a:extLst>
          </p:cNvPr>
          <p:cNvSpPr>
            <a:spLocks noGrp="1"/>
          </p:cNvSpPr>
          <p:nvPr>
            <p:ph type="title"/>
          </p:nvPr>
        </p:nvSpPr>
        <p:spPr>
          <a:xfrm>
            <a:off x="838200" y="81661"/>
            <a:ext cx="10515600" cy="457835"/>
          </a:xfrm>
        </p:spPr>
        <p:txBody>
          <a:bodyPr>
            <a:noAutofit/>
          </a:bodyPr>
          <a:lstStyle/>
          <a:p>
            <a:pPr algn="ctr"/>
            <a:r>
              <a:rPr lang="en-US" sz="3200" dirty="0">
                <a:solidFill>
                  <a:srgbClr val="C00000"/>
                </a:solidFill>
                <a:effectLst>
                  <a:outerShdw blurRad="38100" dist="38100" dir="2700000" algn="tl">
                    <a:srgbClr val="000000">
                      <a:alpha val="43137"/>
                    </a:srgbClr>
                  </a:outerShdw>
                </a:effectLst>
              </a:rPr>
              <a:t>Herod the Great</a:t>
            </a:r>
            <a:endParaRPr lang="en-GB" sz="32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734E110-702A-AB42-2370-93766785192D}"/>
              </a:ext>
            </a:extLst>
          </p:cNvPr>
          <p:cNvSpPr>
            <a:spLocks noGrp="1"/>
          </p:cNvSpPr>
          <p:nvPr>
            <p:ph idx="1"/>
          </p:nvPr>
        </p:nvSpPr>
        <p:spPr>
          <a:xfrm>
            <a:off x="102108" y="539496"/>
            <a:ext cx="11987784" cy="6236843"/>
          </a:xfrm>
        </p:spPr>
        <p:txBody>
          <a:bodyPr>
            <a:normAutofit fontScale="92500" lnSpcReduction="20000"/>
          </a:bodyPr>
          <a:lstStyle/>
          <a:p>
            <a:pPr>
              <a:lnSpc>
                <a:spcPct val="110000"/>
              </a:lnSpc>
            </a:pPr>
            <a:r>
              <a:rPr lang="en-US" dirty="0"/>
              <a:t>After a period of instability, the Romans placed Judea under a new client king of Judea, Galilee &amp; </a:t>
            </a:r>
            <a:r>
              <a:rPr lang="en-US" dirty="0" err="1"/>
              <a:t>Perea</a:t>
            </a:r>
            <a:r>
              <a:rPr lang="en-US" dirty="0"/>
              <a:t> by name of Herod, son of an Idumean convert to Judaism who had married into the Hasmonean family</a:t>
            </a:r>
          </a:p>
          <a:p>
            <a:pPr>
              <a:lnSpc>
                <a:spcPct val="110000"/>
              </a:lnSpc>
            </a:pPr>
            <a:endParaRPr lang="en-US" dirty="0"/>
          </a:p>
          <a:p>
            <a:pPr>
              <a:lnSpc>
                <a:spcPct val="110000"/>
              </a:lnSpc>
            </a:pPr>
            <a:r>
              <a:rPr lang="en-US" dirty="0"/>
              <a:t>Herod himself had received education in Rome, and with his father’s connections set about Romanizing Judea (introduction of Roman architecture, Roman coins, Roman art, and Roman inscriptions) on top of its Hellenization</a:t>
            </a:r>
          </a:p>
          <a:p>
            <a:pPr lvl="1">
              <a:lnSpc>
                <a:spcPct val="110000"/>
              </a:lnSpc>
            </a:pPr>
            <a:r>
              <a:rPr lang="en-US" dirty="0"/>
              <a:t>Erected fortresses</a:t>
            </a:r>
          </a:p>
          <a:p>
            <a:pPr lvl="1">
              <a:lnSpc>
                <a:spcPct val="110000"/>
              </a:lnSpc>
            </a:pPr>
            <a:r>
              <a:rPr lang="en-US" dirty="0"/>
              <a:t>Extensive building projects</a:t>
            </a:r>
          </a:p>
          <a:p>
            <a:pPr lvl="1">
              <a:lnSpc>
                <a:spcPct val="110000"/>
              </a:lnSpc>
            </a:pPr>
            <a:r>
              <a:rPr lang="en-US" dirty="0"/>
              <a:t>Rebuilt the second temple</a:t>
            </a:r>
          </a:p>
          <a:p>
            <a:pPr lvl="1">
              <a:lnSpc>
                <a:spcPct val="110000"/>
              </a:lnSpc>
            </a:pPr>
            <a:r>
              <a:rPr lang="en-US" dirty="0"/>
              <a:t>Theater, amphitheater, &amp; a hippodrome, </a:t>
            </a:r>
          </a:p>
          <a:p>
            <a:pPr lvl="1">
              <a:lnSpc>
                <a:spcPct val="110000"/>
              </a:lnSpc>
            </a:pPr>
            <a:r>
              <a:rPr lang="en-US" dirty="0"/>
              <a:t>Temples to foreign deities, and a golden eagle above the gate to the temple</a:t>
            </a:r>
          </a:p>
          <a:p>
            <a:pPr>
              <a:lnSpc>
                <a:spcPct val="110000"/>
              </a:lnSpc>
            </a:pPr>
            <a:endParaRPr lang="en-US" dirty="0"/>
          </a:p>
          <a:p>
            <a:pPr>
              <a:lnSpc>
                <a:spcPct val="110000"/>
              </a:lnSpc>
            </a:pPr>
            <a:r>
              <a:rPr lang="en-US" dirty="0"/>
              <a:t>Erratic Romanesque dictatorship with surprising appointments and execution of those close to him, e.g., his wife &amp; infanticide (Matt 2:16-23)</a:t>
            </a:r>
          </a:p>
        </p:txBody>
      </p:sp>
    </p:spTree>
    <p:extLst>
      <p:ext uri="{BB962C8B-B14F-4D97-AF65-F5344CB8AC3E}">
        <p14:creationId xmlns:p14="http://schemas.microsoft.com/office/powerpoint/2010/main" val="8540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DC41-2F33-6EB7-A398-C3DCCF1EAFA7}"/>
              </a:ext>
            </a:extLst>
          </p:cNvPr>
          <p:cNvSpPr>
            <a:spLocks noGrp="1"/>
          </p:cNvSpPr>
          <p:nvPr>
            <p:ph type="title"/>
          </p:nvPr>
        </p:nvSpPr>
        <p:spPr>
          <a:xfrm>
            <a:off x="198120" y="195770"/>
            <a:ext cx="11795760" cy="485267"/>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Herod the Great’s Main Construction Projects</a:t>
            </a:r>
            <a:endParaRPr lang="en-GB" dirty="0">
              <a:solidFill>
                <a:srgbClr val="C00000"/>
              </a:solidFill>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91B4AE71-BAFB-9DD0-1881-A1F7259DE800}"/>
              </a:ext>
            </a:extLst>
          </p:cNvPr>
          <p:cNvGraphicFramePr>
            <a:graphicFrameLocks noGrp="1"/>
          </p:cNvGraphicFramePr>
          <p:nvPr>
            <p:ph idx="1"/>
            <p:extLst>
              <p:ext uri="{D42A27DB-BD31-4B8C-83A1-F6EECF244321}">
                <p14:modId xmlns:p14="http://schemas.microsoft.com/office/powerpoint/2010/main" val="2306131184"/>
              </p:ext>
            </p:extLst>
          </p:nvPr>
        </p:nvGraphicFramePr>
        <p:xfrm>
          <a:off x="0" y="1289304"/>
          <a:ext cx="12106657" cy="4849011"/>
        </p:xfrm>
        <a:graphic>
          <a:graphicData uri="http://schemas.openxmlformats.org/drawingml/2006/table">
            <a:tbl>
              <a:tblPr firstRow="1" bandRow="1">
                <a:tableStyleId>{5C22544A-7EE6-4342-B048-85BDC9FD1C3A}</a:tableStyleId>
              </a:tblPr>
              <a:tblGrid>
                <a:gridCol w="4861604">
                  <a:extLst>
                    <a:ext uri="{9D8B030D-6E8A-4147-A177-3AD203B41FA5}">
                      <a16:colId xmlns:a16="http://schemas.microsoft.com/office/drawing/2014/main" val="537169137"/>
                    </a:ext>
                  </a:extLst>
                </a:gridCol>
                <a:gridCol w="4129207">
                  <a:extLst>
                    <a:ext uri="{9D8B030D-6E8A-4147-A177-3AD203B41FA5}">
                      <a16:colId xmlns:a16="http://schemas.microsoft.com/office/drawing/2014/main" val="3770739727"/>
                    </a:ext>
                  </a:extLst>
                </a:gridCol>
                <a:gridCol w="3115846">
                  <a:extLst>
                    <a:ext uri="{9D8B030D-6E8A-4147-A177-3AD203B41FA5}">
                      <a16:colId xmlns:a16="http://schemas.microsoft.com/office/drawing/2014/main" val="3736519555"/>
                    </a:ext>
                  </a:extLst>
                </a:gridCol>
              </a:tblGrid>
              <a:tr h="548640">
                <a:tc>
                  <a:txBody>
                    <a:bodyPr/>
                    <a:lstStyle/>
                    <a:p>
                      <a:pPr algn="ctr"/>
                      <a:r>
                        <a:rPr lang="en-US" sz="2800" dirty="0"/>
                        <a:t>Structures</a:t>
                      </a:r>
                      <a:endParaRPr lang="en-GB" sz="2800" dirty="0"/>
                    </a:p>
                  </a:txBody>
                  <a:tcPr/>
                </a:tc>
                <a:tc>
                  <a:txBody>
                    <a:bodyPr/>
                    <a:lstStyle/>
                    <a:p>
                      <a:pPr algn="ctr"/>
                      <a:r>
                        <a:rPr lang="en-US" sz="2800" dirty="0"/>
                        <a:t>Cities</a:t>
                      </a:r>
                      <a:endParaRPr lang="en-GB" sz="2800" dirty="0"/>
                    </a:p>
                  </a:txBody>
                  <a:tcPr/>
                </a:tc>
                <a:tc>
                  <a:txBody>
                    <a:bodyPr/>
                    <a:lstStyle/>
                    <a:p>
                      <a:pPr algn="ctr"/>
                      <a:r>
                        <a:rPr lang="en-GB" sz="2800" dirty="0"/>
                        <a:t>In Diaspora</a:t>
                      </a:r>
                    </a:p>
                  </a:txBody>
                  <a:tcPr/>
                </a:tc>
                <a:extLst>
                  <a:ext uri="{0D108BD9-81ED-4DB2-BD59-A6C34878D82A}">
                    <a16:rowId xmlns:a16="http://schemas.microsoft.com/office/drawing/2014/main" val="3857961308"/>
                  </a:ext>
                </a:extLst>
              </a:tr>
              <a:tr h="642771">
                <a:tc>
                  <a:txBody>
                    <a:bodyPr/>
                    <a:lstStyle/>
                    <a:p>
                      <a:r>
                        <a:rPr lang="en-GB" sz="2400" dirty="0"/>
                        <a:t>Rebuilding the temple</a:t>
                      </a:r>
                    </a:p>
                  </a:txBody>
                  <a:tcPr/>
                </a:tc>
                <a:tc>
                  <a:txBody>
                    <a:bodyPr/>
                    <a:lstStyle/>
                    <a:p>
                      <a:r>
                        <a:rPr lang="en-GB" sz="2400" dirty="0"/>
                        <a:t>Caesarea Maritima complex</a:t>
                      </a:r>
                    </a:p>
                  </a:txBody>
                  <a:tcPr/>
                </a:tc>
                <a:tc>
                  <a:txBody>
                    <a:bodyPr/>
                    <a:lstStyle/>
                    <a:p>
                      <a:r>
                        <a:rPr lang="en-GB" sz="2400" dirty="0"/>
                        <a:t>Antioch</a:t>
                      </a:r>
                    </a:p>
                  </a:txBody>
                  <a:tcPr/>
                </a:tc>
                <a:extLst>
                  <a:ext uri="{0D108BD9-81ED-4DB2-BD59-A6C34878D82A}">
                    <a16:rowId xmlns:a16="http://schemas.microsoft.com/office/drawing/2014/main" val="2436021782"/>
                  </a:ext>
                </a:extLst>
              </a:tr>
              <a:tr h="344781">
                <a:tc>
                  <a:txBody>
                    <a:bodyPr/>
                    <a:lstStyle/>
                    <a:p>
                      <a:r>
                        <a:rPr lang="en-GB" sz="2400" dirty="0"/>
                        <a:t>Antonia Fortress</a:t>
                      </a:r>
                    </a:p>
                  </a:txBody>
                  <a:tcPr/>
                </a:tc>
                <a:tc>
                  <a:txBody>
                    <a:bodyPr/>
                    <a:lstStyle/>
                    <a:p>
                      <a:r>
                        <a:rPr lang="en-US" sz="2400" dirty="0" err="1"/>
                        <a:t>Sebaste</a:t>
                      </a:r>
                      <a:r>
                        <a:rPr lang="en-US" sz="2400" dirty="0"/>
                        <a:t> (or Samaria)</a:t>
                      </a:r>
                    </a:p>
                    <a:p>
                      <a:endParaRPr lang="en-GB" sz="2400" dirty="0"/>
                    </a:p>
                  </a:txBody>
                  <a:tcPr/>
                </a:tc>
                <a:tc>
                  <a:txBody>
                    <a:bodyPr/>
                    <a:lstStyle/>
                    <a:p>
                      <a:r>
                        <a:rPr lang="en-GB" sz="2400" dirty="0"/>
                        <a:t>Rhodes</a:t>
                      </a:r>
                    </a:p>
                  </a:txBody>
                  <a:tcPr/>
                </a:tc>
                <a:extLst>
                  <a:ext uri="{0D108BD9-81ED-4DB2-BD59-A6C34878D82A}">
                    <a16:rowId xmlns:a16="http://schemas.microsoft.com/office/drawing/2014/main" val="1415492013"/>
                  </a:ext>
                </a:extLst>
              </a:tr>
              <a:tr h="685800">
                <a:tc>
                  <a:txBody>
                    <a:bodyPr/>
                    <a:lstStyle/>
                    <a:p>
                      <a:r>
                        <a:rPr lang="en-US" sz="2400" dirty="0"/>
                        <a:t>Aqueducts and reservoirs</a:t>
                      </a:r>
                      <a:endParaRPr lang="en-GB" sz="2400" dirty="0"/>
                    </a:p>
                  </a:txBody>
                  <a:tcPr/>
                </a:tc>
                <a:tc>
                  <a:txBody>
                    <a:bodyPr/>
                    <a:lstStyle/>
                    <a:p>
                      <a:r>
                        <a:rPr lang="en-US" sz="2400" dirty="0" err="1"/>
                        <a:t>Alexandrium</a:t>
                      </a:r>
                      <a:endParaRPr lang="en-US" sz="2400" dirty="0"/>
                    </a:p>
                    <a:p>
                      <a:endParaRPr lang="en-US" sz="2400" dirty="0"/>
                    </a:p>
                  </a:txBody>
                  <a:tcPr/>
                </a:tc>
                <a:tc>
                  <a:txBody>
                    <a:bodyPr/>
                    <a:lstStyle/>
                    <a:p>
                      <a:r>
                        <a:rPr lang="en-US" sz="2400" dirty="0"/>
                        <a:t>Damascus</a:t>
                      </a:r>
                    </a:p>
                  </a:txBody>
                  <a:tcPr/>
                </a:tc>
                <a:extLst>
                  <a:ext uri="{0D108BD9-81ED-4DB2-BD59-A6C34878D82A}">
                    <a16:rowId xmlns:a16="http://schemas.microsoft.com/office/drawing/2014/main" val="2089500381"/>
                  </a:ext>
                </a:extLst>
              </a:tr>
              <a:tr h="646533">
                <a:tc>
                  <a:txBody>
                    <a:bodyPr/>
                    <a:lstStyle/>
                    <a:p>
                      <a:r>
                        <a:rPr lang="en-GB" sz="2400" dirty="0"/>
                        <a:t>Machaerus (the Baptist imprisoned &amp; killed here - Matt 14:6-10)</a:t>
                      </a:r>
                    </a:p>
                    <a:p>
                      <a:endParaRPr lang="en-GB" sz="2400" dirty="0"/>
                    </a:p>
                  </a:txBody>
                  <a:tcPr/>
                </a:tc>
                <a:tc>
                  <a:txBody>
                    <a:bodyPr/>
                    <a:lstStyle/>
                    <a:p>
                      <a:r>
                        <a:rPr lang="en-GB" sz="2400" dirty="0"/>
                        <a:t>Masada</a:t>
                      </a:r>
                    </a:p>
                  </a:txBody>
                  <a:tcPr/>
                </a:tc>
                <a:tc>
                  <a:txBody>
                    <a:bodyPr/>
                    <a:lstStyle/>
                    <a:p>
                      <a:endParaRPr lang="en-GB" sz="2400" dirty="0"/>
                    </a:p>
                  </a:txBody>
                  <a:tcPr/>
                </a:tc>
                <a:extLst>
                  <a:ext uri="{0D108BD9-81ED-4DB2-BD59-A6C34878D82A}">
                    <a16:rowId xmlns:a16="http://schemas.microsoft.com/office/drawing/2014/main" val="4289399327"/>
                  </a:ext>
                </a:extLst>
              </a:tr>
              <a:tr h="685800">
                <a:tc>
                  <a:txBody>
                    <a:bodyPr/>
                    <a:lstStyle/>
                    <a:p>
                      <a:r>
                        <a:rPr lang="en-GB" sz="2400" dirty="0" err="1"/>
                        <a:t>Herodium</a:t>
                      </a:r>
                      <a:r>
                        <a:rPr lang="en-GB" sz="2400" dirty="0"/>
                        <a:t> – palace fortress</a:t>
                      </a:r>
                    </a:p>
                    <a:p>
                      <a:endParaRPr lang="en-GB" sz="2400" dirty="0"/>
                    </a:p>
                  </a:txBody>
                  <a:tcPr/>
                </a:tc>
                <a:tc>
                  <a:txBody>
                    <a:bodyPr/>
                    <a:lstStyle/>
                    <a:p>
                      <a:r>
                        <a:rPr lang="en-GB" sz="2400" dirty="0"/>
                        <a:t>Jericho</a:t>
                      </a:r>
                    </a:p>
                  </a:txBody>
                  <a:tcPr/>
                </a:tc>
                <a:tc>
                  <a:txBody>
                    <a:bodyPr/>
                    <a:lstStyle/>
                    <a:p>
                      <a:endParaRPr lang="en-GB" sz="2400" dirty="0"/>
                    </a:p>
                  </a:txBody>
                  <a:tcPr/>
                </a:tc>
                <a:extLst>
                  <a:ext uri="{0D108BD9-81ED-4DB2-BD59-A6C34878D82A}">
                    <a16:rowId xmlns:a16="http://schemas.microsoft.com/office/drawing/2014/main" val="3769068108"/>
                  </a:ext>
                </a:extLst>
              </a:tr>
            </a:tbl>
          </a:graphicData>
        </a:graphic>
      </p:graphicFrame>
    </p:spTree>
    <p:extLst>
      <p:ext uri="{BB962C8B-B14F-4D97-AF65-F5344CB8AC3E}">
        <p14:creationId xmlns:p14="http://schemas.microsoft.com/office/powerpoint/2010/main" val="49564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dea as a Roman Province, AD 6-66 | Religious Studies Center">
            <a:extLst>
              <a:ext uri="{FF2B5EF4-FFF2-40B4-BE49-F238E27FC236}">
                <a16:creationId xmlns:a16="http://schemas.microsoft.com/office/drawing/2014/main" id="{786CB630-E10E-93E5-D25D-E2FFFA712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47976"/>
            <a:ext cx="12091415" cy="6896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FB6852-8222-3D18-CA9D-599DBD40BADA}"/>
              </a:ext>
            </a:extLst>
          </p:cNvPr>
          <p:cNvSpPr txBox="1"/>
          <p:nvPr/>
        </p:nvSpPr>
        <p:spPr>
          <a:xfrm>
            <a:off x="6882961" y="9392"/>
            <a:ext cx="4550989"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Palestine between the three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sons of Herod the Great</a:t>
            </a:r>
            <a:endParaRPr kumimoji="0" lang="en-GB"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27962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rusalem in Jesus' Time Map - New Testament Times Jerusalem">
            <a:extLst>
              <a:ext uri="{FF2B5EF4-FFF2-40B4-BE49-F238E27FC236}">
                <a16:creationId xmlns:a16="http://schemas.microsoft.com/office/drawing/2014/main" id="{E50BE0B4-E273-0139-CE40-BE870529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161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0D3316-4376-5A5F-7438-7BD919D7FA22}"/>
              </a:ext>
            </a:extLst>
          </p:cNvPr>
          <p:cNvSpPr/>
          <p:nvPr/>
        </p:nvSpPr>
        <p:spPr>
          <a:xfrm>
            <a:off x="82296" y="6574536"/>
            <a:ext cx="2258568" cy="28346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93B2F0-9FD8-79EA-9C78-930F09EA0458}"/>
              </a:ext>
            </a:extLst>
          </p:cNvPr>
          <p:cNvSpPr txBox="1"/>
          <p:nvPr/>
        </p:nvSpPr>
        <p:spPr>
          <a:xfrm>
            <a:off x="8033107" y="941832"/>
            <a:ext cx="3989875" cy="4708981"/>
          </a:xfrm>
          <a:prstGeom prst="rect">
            <a:avLst/>
          </a:prstGeom>
          <a:noFill/>
        </p:spPr>
        <p:txBody>
          <a:bodyPr wrap="none" rtlCol="0">
            <a:spAutoFit/>
          </a:bodyPr>
          <a:lstStyle/>
          <a:p>
            <a:pPr algn="ctr"/>
            <a:r>
              <a:rPr lang="en-GB" sz="2800" dirty="0">
                <a:solidFill>
                  <a:srgbClr val="C00000"/>
                </a:solidFill>
                <a:effectLst>
                  <a:outerShdw blurRad="38100" dist="38100" dir="2700000" algn="tl">
                    <a:srgbClr val="000000">
                      <a:alpha val="43137"/>
                    </a:srgbClr>
                  </a:outerShdw>
                </a:effectLst>
              </a:rPr>
              <a:t>First Century Jerusalem </a:t>
            </a:r>
          </a:p>
          <a:p>
            <a:pPr algn="ctr"/>
            <a:r>
              <a:rPr lang="en-GB" sz="2800" dirty="0">
                <a:solidFill>
                  <a:srgbClr val="C00000"/>
                </a:solidFill>
                <a:effectLst>
                  <a:outerShdw blurRad="38100" dist="38100" dir="2700000" algn="tl">
                    <a:srgbClr val="000000">
                      <a:alpha val="43137"/>
                    </a:srgbClr>
                  </a:outerShdw>
                </a:effectLst>
              </a:rPr>
              <a:t>as a Hellenized &amp; </a:t>
            </a:r>
          </a:p>
          <a:p>
            <a:pPr algn="ctr"/>
            <a:r>
              <a:rPr lang="en-GB" sz="2800" dirty="0">
                <a:solidFill>
                  <a:srgbClr val="C00000"/>
                </a:solidFill>
                <a:effectLst>
                  <a:outerShdw blurRad="38100" dist="38100" dir="2700000" algn="tl">
                    <a:srgbClr val="000000">
                      <a:alpha val="43137"/>
                    </a:srgbClr>
                  </a:outerShdw>
                </a:effectLst>
              </a:rPr>
              <a:t>Romanized City</a:t>
            </a:r>
          </a:p>
          <a:p>
            <a:pPr algn="ctr"/>
            <a:endParaRPr lang="en-GB" sz="2800" dirty="0">
              <a:solidFill>
                <a:srgbClr val="C00000"/>
              </a:solidFill>
              <a:effectLst>
                <a:outerShdw blurRad="38100" dist="38100" dir="2700000" algn="tl">
                  <a:srgbClr val="000000">
                    <a:alpha val="43137"/>
                  </a:srgbClr>
                </a:outerShdw>
              </a:effectLst>
            </a:endParaRPr>
          </a:p>
          <a:p>
            <a:pPr marL="514350" indent="-514350">
              <a:buFont typeface="+mj-lt"/>
              <a:buAutoNum type="arabicPeriod"/>
            </a:pPr>
            <a:r>
              <a:rPr lang="en-GB" sz="2400" dirty="0"/>
              <a:t>Gymnasium</a:t>
            </a:r>
          </a:p>
          <a:p>
            <a:pPr marL="514350" indent="-514350">
              <a:buFont typeface="+mj-lt"/>
              <a:buAutoNum type="arabicPeriod"/>
            </a:pPr>
            <a:r>
              <a:rPr lang="en-GB" sz="2400" dirty="0"/>
              <a:t>Antonia Fortress</a:t>
            </a:r>
          </a:p>
          <a:p>
            <a:pPr marL="514350" indent="-514350">
              <a:buFont typeface="+mj-lt"/>
              <a:buAutoNum type="arabicPeriod"/>
            </a:pPr>
            <a:r>
              <a:rPr lang="en-GB" sz="2400"/>
              <a:t>Two Herodian </a:t>
            </a:r>
            <a:r>
              <a:rPr lang="en-GB" sz="2400" dirty="0"/>
              <a:t>palaces</a:t>
            </a:r>
          </a:p>
          <a:p>
            <a:pPr marL="514350" indent="-514350">
              <a:buFont typeface="+mj-lt"/>
              <a:buAutoNum type="arabicPeriod"/>
            </a:pPr>
            <a:r>
              <a:rPr lang="en-GB" sz="2400" dirty="0"/>
              <a:t>The Praetorium</a:t>
            </a:r>
          </a:p>
          <a:p>
            <a:pPr marL="514350" indent="-514350">
              <a:buFont typeface="+mj-lt"/>
              <a:buAutoNum type="arabicPeriod"/>
            </a:pPr>
            <a:r>
              <a:rPr lang="en-GB" sz="2400" dirty="0"/>
              <a:t>Hippodrome</a:t>
            </a:r>
          </a:p>
          <a:p>
            <a:pPr marL="514350" indent="-514350">
              <a:buFont typeface="+mj-lt"/>
              <a:buAutoNum type="arabicPeriod"/>
            </a:pPr>
            <a:r>
              <a:rPr lang="en-GB" sz="2400" dirty="0"/>
              <a:t>Theatre</a:t>
            </a:r>
          </a:p>
          <a:p>
            <a:pPr marL="514350" indent="-514350">
              <a:buFont typeface="+mj-lt"/>
              <a:buAutoNum type="arabicPeriod"/>
            </a:pPr>
            <a:r>
              <a:rPr lang="en-GB" sz="2400" dirty="0"/>
              <a:t>Water tunnels</a:t>
            </a:r>
          </a:p>
          <a:p>
            <a:pPr marL="514350" indent="-514350">
              <a:buFont typeface="+mj-lt"/>
              <a:buAutoNum type="arabicPeriod"/>
            </a:pPr>
            <a:endParaRPr lang="en-GB" sz="2000" dirty="0"/>
          </a:p>
        </p:txBody>
      </p:sp>
      <p:sp>
        <p:nvSpPr>
          <p:cNvPr id="6" name="Oval 5">
            <a:extLst>
              <a:ext uri="{FF2B5EF4-FFF2-40B4-BE49-F238E27FC236}">
                <a16:creationId xmlns:a16="http://schemas.microsoft.com/office/drawing/2014/main" id="{08E6B484-38B0-002A-ECF5-43EE6FD53EB1}"/>
              </a:ext>
            </a:extLst>
          </p:cNvPr>
          <p:cNvSpPr/>
          <p:nvPr/>
        </p:nvSpPr>
        <p:spPr>
          <a:xfrm>
            <a:off x="3950208" y="1389888"/>
            <a:ext cx="1152144" cy="85039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F38DEE5-4F6C-7CF9-0D17-66DEDACB4D7C}"/>
              </a:ext>
            </a:extLst>
          </p:cNvPr>
          <p:cNvSpPr/>
          <p:nvPr/>
        </p:nvSpPr>
        <p:spPr>
          <a:xfrm>
            <a:off x="3233928" y="3204972"/>
            <a:ext cx="798576" cy="85039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7351530-C111-80CC-3101-B102206D6BC5}"/>
              </a:ext>
            </a:extLst>
          </p:cNvPr>
          <p:cNvSpPr/>
          <p:nvPr/>
        </p:nvSpPr>
        <p:spPr>
          <a:xfrm>
            <a:off x="1271016" y="3429000"/>
            <a:ext cx="1331976" cy="85039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A37E9A0-4497-FD14-A9CD-BA1EA08E6F93}"/>
              </a:ext>
            </a:extLst>
          </p:cNvPr>
          <p:cNvSpPr/>
          <p:nvPr/>
        </p:nvSpPr>
        <p:spPr>
          <a:xfrm>
            <a:off x="4398264" y="4133088"/>
            <a:ext cx="576072" cy="37490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BD7826E-6BD6-9DB6-3E37-0CD435197E44}"/>
              </a:ext>
            </a:extLst>
          </p:cNvPr>
          <p:cNvSpPr/>
          <p:nvPr/>
        </p:nvSpPr>
        <p:spPr>
          <a:xfrm>
            <a:off x="3297936" y="4148328"/>
            <a:ext cx="576072" cy="61569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42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8 Roman Administrators of Judea - BYU Studies">
            <a:extLst>
              <a:ext uri="{FF2B5EF4-FFF2-40B4-BE49-F238E27FC236}">
                <a16:creationId xmlns:a16="http://schemas.microsoft.com/office/drawing/2014/main" id="{376916CD-48C7-A09E-9D9B-9703F06D0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564" y="-4056"/>
            <a:ext cx="6142181" cy="6795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6525DCE-1109-5BB7-5C8B-53CA7060E378}"/>
              </a:ext>
            </a:extLst>
          </p:cNvPr>
          <p:cNvSpPr/>
          <p:nvPr/>
        </p:nvSpPr>
        <p:spPr>
          <a:xfrm>
            <a:off x="3343564" y="6530109"/>
            <a:ext cx="6142181" cy="327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393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F3997E-3C5D-F242-2EBC-1026DB4B867B}"/>
              </a:ext>
            </a:extLst>
          </p:cNvPr>
          <p:cNvSpPr txBox="1"/>
          <p:nvPr/>
        </p:nvSpPr>
        <p:spPr>
          <a:xfrm>
            <a:off x="143256" y="332524"/>
            <a:ext cx="11905488" cy="60631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FF"/>
                </a:highlight>
                <a:uLnTx/>
                <a:uFillTx/>
                <a:latin typeface="system-ui"/>
                <a:ea typeface="+mn-ea"/>
                <a:cs typeface="+mn-cs"/>
              </a:rPr>
              <a:t>Hellenized, Hebraic &amp; Gentile Christians in Jerusalem Church: Acts 6:1, 5, 8-9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In those days when the number of disciples was increasing, the Hellenistic Jews among them complained against the Hebraic Jews because their widows were being overlooked in the daily distribution of food…This proposal pleased the whole group. They chose Stephen, a man full of faith and of the Holy Spirit; also Philip, </a:t>
            </a:r>
            <a:r>
              <a:rPr kumimoji="0" lang="en-US" sz="2800" b="0" i="0" u="none" strike="noStrike" kern="1200" cap="none" spc="0" normalizeH="0" baseline="0" noProof="0" dirty="0" err="1">
                <a:ln>
                  <a:noFill/>
                </a:ln>
                <a:solidFill>
                  <a:srgbClr val="000000"/>
                </a:solidFill>
                <a:effectLst/>
                <a:highlight>
                  <a:srgbClr val="FFFFFF"/>
                </a:highlight>
                <a:uLnTx/>
                <a:uFillTx/>
                <a:latin typeface="system-ui"/>
                <a:ea typeface="+mn-ea"/>
                <a:cs typeface="+mn-cs"/>
              </a:rPr>
              <a:t>Procorus</a:t>
            </a: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 Nicanor, Timon, </a:t>
            </a:r>
            <a:r>
              <a:rPr kumimoji="0" lang="en-US" sz="2800" b="0" i="0" u="none" strike="noStrike" kern="1200" cap="none" spc="0" normalizeH="0" baseline="0" noProof="0" dirty="0" err="1">
                <a:ln>
                  <a:noFill/>
                </a:ln>
                <a:solidFill>
                  <a:srgbClr val="000000"/>
                </a:solidFill>
                <a:effectLst/>
                <a:highlight>
                  <a:srgbClr val="FFFFFF"/>
                </a:highlight>
                <a:uLnTx/>
                <a:uFillTx/>
                <a:latin typeface="system-ui"/>
                <a:ea typeface="+mn-ea"/>
                <a:cs typeface="+mn-cs"/>
              </a:rPr>
              <a:t>Parmenas</a:t>
            </a: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 and Nicolas from Antioch, a convert to Judaism…Now Stephen, a man full of God’s grace and power, performed great wonders and signs among the people. Opposition arose, however, from members of the Synagogue of the Freedmen (as it was called) – Jews of Cyrene and Alexandria as well as the provinces of Cilicia and Asia – who began to argue with Stephen.</a:t>
            </a: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7" name="Straight Connector 6">
            <a:extLst>
              <a:ext uri="{FF2B5EF4-FFF2-40B4-BE49-F238E27FC236}">
                <a16:creationId xmlns:a16="http://schemas.microsoft.com/office/drawing/2014/main" id="{86421980-4446-E140-1AA3-DCF66D3CAFD7}"/>
              </a:ext>
            </a:extLst>
          </p:cNvPr>
          <p:cNvCxnSpPr>
            <a:cxnSpLocks/>
          </p:cNvCxnSpPr>
          <p:nvPr/>
        </p:nvCxnSpPr>
        <p:spPr>
          <a:xfrm>
            <a:off x="9966960" y="2404872"/>
            <a:ext cx="1481328"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4D9D70D-5E3E-3EC0-E597-7F7B1A828FE2}"/>
              </a:ext>
            </a:extLst>
          </p:cNvPr>
          <p:cNvCxnSpPr>
            <a:cxnSpLocks/>
          </p:cNvCxnSpPr>
          <p:nvPr/>
        </p:nvCxnSpPr>
        <p:spPr>
          <a:xfrm>
            <a:off x="6653784" y="2849880"/>
            <a:ext cx="176784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D800FD3-919B-7016-68C2-92586785DAE0}"/>
              </a:ext>
            </a:extLst>
          </p:cNvPr>
          <p:cNvCxnSpPr>
            <a:cxnSpLocks/>
          </p:cNvCxnSpPr>
          <p:nvPr/>
        </p:nvCxnSpPr>
        <p:spPr>
          <a:xfrm>
            <a:off x="8263128" y="4166616"/>
            <a:ext cx="3313176"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EF9319D-24E1-6CE0-FC6F-7E3F89CDECB0}"/>
              </a:ext>
            </a:extLst>
          </p:cNvPr>
          <p:cNvCxnSpPr>
            <a:cxnSpLocks/>
          </p:cNvCxnSpPr>
          <p:nvPr/>
        </p:nvCxnSpPr>
        <p:spPr>
          <a:xfrm>
            <a:off x="975360" y="4568952"/>
            <a:ext cx="2673096"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F0FE272-EBF7-0432-3981-3811CE3A27F8}"/>
              </a:ext>
            </a:extLst>
          </p:cNvPr>
          <p:cNvCxnSpPr>
            <a:cxnSpLocks/>
          </p:cNvCxnSpPr>
          <p:nvPr/>
        </p:nvCxnSpPr>
        <p:spPr>
          <a:xfrm>
            <a:off x="2575560" y="5410200"/>
            <a:ext cx="9247632"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801D257-0D9F-4D5D-FE8A-C15B625BB801}"/>
              </a:ext>
            </a:extLst>
          </p:cNvPr>
          <p:cNvCxnSpPr>
            <a:cxnSpLocks/>
          </p:cNvCxnSpPr>
          <p:nvPr/>
        </p:nvCxnSpPr>
        <p:spPr>
          <a:xfrm flipV="1">
            <a:off x="353568" y="5843016"/>
            <a:ext cx="11469624" cy="70104"/>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8FDE4D0F-8520-D635-5E76-303C54C69810}"/>
              </a:ext>
            </a:extLst>
          </p:cNvPr>
          <p:cNvSpPr/>
          <p:nvPr/>
        </p:nvSpPr>
        <p:spPr>
          <a:xfrm>
            <a:off x="1197864" y="3730752"/>
            <a:ext cx="2450592" cy="52120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 name="Straight Connector 1">
            <a:extLst>
              <a:ext uri="{FF2B5EF4-FFF2-40B4-BE49-F238E27FC236}">
                <a16:creationId xmlns:a16="http://schemas.microsoft.com/office/drawing/2014/main" id="{0D2BE5D9-90E7-B0A7-B3AF-C523C163EC74}"/>
              </a:ext>
            </a:extLst>
          </p:cNvPr>
          <p:cNvCxnSpPr>
            <a:cxnSpLocks/>
          </p:cNvCxnSpPr>
          <p:nvPr/>
        </p:nvCxnSpPr>
        <p:spPr>
          <a:xfrm>
            <a:off x="457200" y="2849880"/>
            <a:ext cx="740664"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9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ACFFB-43D4-5FBD-3AAF-749575D90FD7}"/>
              </a:ext>
            </a:extLst>
          </p:cNvPr>
          <p:cNvSpPr txBox="1"/>
          <p:nvPr/>
        </p:nvSpPr>
        <p:spPr>
          <a:xfrm>
            <a:off x="632815" y="1507218"/>
            <a:ext cx="10850252" cy="4247317"/>
          </a:xfrm>
          <a:prstGeom prst="rect">
            <a:avLst/>
          </a:prstGeom>
          <a:solidFill>
            <a:srgbClr val="FFC000"/>
          </a:solidFill>
        </p:spPr>
        <p:txBody>
          <a:bodyPr wrap="square" rtlCol="0">
            <a:spAutoFit/>
          </a:bodyPr>
          <a:lstStyle/>
          <a:p>
            <a:pPr algn="ctr"/>
            <a:r>
              <a:rPr lang="en-US" sz="5400" dirty="0">
                <a:solidFill>
                  <a:srgbClr val="C00000"/>
                </a:solidFill>
                <a:effectLst>
                  <a:outerShdw blurRad="38100" dist="38100" dir="2700000" algn="tl">
                    <a:srgbClr val="000000">
                      <a:alpha val="43137"/>
                    </a:srgbClr>
                  </a:outerShdw>
                </a:effectLst>
              </a:rPr>
              <a:t>Social, Cultural and Religious History </a:t>
            </a:r>
          </a:p>
          <a:p>
            <a:pPr algn="ctr"/>
            <a:r>
              <a:rPr lang="en-US" sz="5400" dirty="0">
                <a:solidFill>
                  <a:srgbClr val="C00000"/>
                </a:solidFill>
                <a:effectLst>
                  <a:outerShdw blurRad="38100" dist="38100" dir="2700000" algn="tl">
                    <a:srgbClr val="000000">
                      <a:alpha val="43137"/>
                    </a:srgbClr>
                  </a:outerShdw>
                </a:effectLst>
              </a:rPr>
              <a:t>of first century Jews and Judaism during the Hellenic and Roman eras and the implications for interpretation of the New Testament</a:t>
            </a:r>
            <a:endParaRPr lang="en-GB" sz="5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2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DB309-73F2-9D1C-1F9A-21F830B0F161}"/>
              </a:ext>
            </a:extLst>
          </p:cNvPr>
          <p:cNvSpPr txBox="1"/>
          <p:nvPr/>
        </p:nvSpPr>
        <p:spPr>
          <a:xfrm>
            <a:off x="263652" y="1536174"/>
            <a:ext cx="11664695" cy="3785652"/>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The Church from its beginning was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a mixture of social classes, races,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ethnicities and immigration statuses.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The challenge was living together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in spiritual harmony.</a:t>
            </a:r>
          </a:p>
        </p:txBody>
      </p:sp>
    </p:spTree>
    <p:extLst>
      <p:ext uri="{BB962C8B-B14F-4D97-AF65-F5344CB8AC3E}">
        <p14:creationId xmlns:p14="http://schemas.microsoft.com/office/powerpoint/2010/main" val="20939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673818-CEBB-3688-CA72-5B858B199FAF}"/>
              </a:ext>
            </a:extLst>
          </p:cNvPr>
          <p:cNvSpPr>
            <a:spLocks noGrp="1"/>
          </p:cNvSpPr>
          <p:nvPr>
            <p:ph type="title"/>
          </p:nvPr>
        </p:nvSpPr>
        <p:spPr>
          <a:xfrm>
            <a:off x="838200" y="76899"/>
            <a:ext cx="10515600" cy="444310"/>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Implications of Hellenization</a:t>
            </a:r>
            <a:endParaRPr lang="en-GB" dirty="0">
              <a:solidFill>
                <a:srgbClr val="C00000"/>
              </a:solidFill>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C6C26016-8ECF-5D8B-CEBE-5ED9C31B1EE0}"/>
              </a:ext>
            </a:extLst>
          </p:cNvPr>
          <p:cNvSpPr>
            <a:spLocks noGrp="1"/>
          </p:cNvSpPr>
          <p:nvPr>
            <p:ph idx="1"/>
          </p:nvPr>
        </p:nvSpPr>
        <p:spPr>
          <a:xfrm>
            <a:off x="0" y="758951"/>
            <a:ext cx="12115800" cy="6099049"/>
          </a:xfrm>
        </p:spPr>
        <p:txBody>
          <a:bodyPr>
            <a:normAutofit fontScale="85000" lnSpcReduction="20000"/>
          </a:bodyPr>
          <a:lstStyle/>
          <a:p>
            <a:pPr>
              <a:lnSpc>
                <a:spcPct val="110000"/>
              </a:lnSpc>
            </a:pPr>
            <a:r>
              <a:rPr lang="en-US" sz="2600" dirty="0"/>
              <a:t>Given the aggressive Hellenization and Romanization of Palestine any sharp distinction between “Palestinian (Hebraic) Judaism” and “Diaspora (Hellenistic) Judaism” as was commonly posited in scholarship prior to the 1990s is not only incorrect but leads into blind alleys of misinterpretations. Judaism was Hellenized everywhere in the Mediterranean world. Differences were due to matters of degree and diverse responses to it.</a:t>
            </a:r>
          </a:p>
          <a:p>
            <a:pPr>
              <a:lnSpc>
                <a:spcPct val="110000"/>
              </a:lnSpc>
            </a:pPr>
            <a:endParaRPr lang="en-US" sz="2600" dirty="0"/>
          </a:p>
          <a:p>
            <a:pPr>
              <a:lnSpc>
                <a:spcPct val="110000"/>
              </a:lnSpc>
            </a:pPr>
            <a:r>
              <a:rPr lang="en-US" sz="2600" dirty="0"/>
              <a:t>There were no doubt some linguistic, social class, and cultural differences and frictions between Jews who lived in Palestine and those who were either in the diaspora or as Acts 6 indicates, had returned from diaspora to the homeland. But these frictions reflected and support the </a:t>
            </a:r>
            <a:r>
              <a:rPr lang="en-US" sz="2600" dirty="0" err="1"/>
              <a:t>flavour</a:t>
            </a:r>
            <a:r>
              <a:rPr lang="en-US" sz="2600" dirty="0"/>
              <a:t> of variegation within the Judaism of the time rather than two distinctive </a:t>
            </a:r>
            <a:r>
              <a:rPr lang="en-US" sz="2600" dirty="0" err="1"/>
              <a:t>Judaisms</a:t>
            </a:r>
            <a:r>
              <a:rPr lang="en-US" sz="2600" dirty="0"/>
              <a:t>. </a:t>
            </a:r>
          </a:p>
          <a:p>
            <a:pPr>
              <a:lnSpc>
                <a:spcPct val="110000"/>
              </a:lnSpc>
            </a:pPr>
            <a:endParaRPr lang="en-US" sz="2600" dirty="0"/>
          </a:p>
          <a:p>
            <a:pPr>
              <a:lnSpc>
                <a:spcPct val="110000"/>
              </a:lnSpc>
            </a:pPr>
            <a:r>
              <a:rPr lang="en-US" sz="2600" dirty="0"/>
              <a:t>For this reason, the tendency also to posit that Christianity emerged from a so-called Hellenistic “branch” of Judaism is also wrong. The Hellenistic Jews who became Christians clearly had more educational and financial resources, as the case of Barnabas indicates. But they were not operating from a different “branch” of Judaism separate from the wrongly named “Jewish Christianity”. All of New Testament Christianity was Jewish and at the same time Hellenistic. As most scholars now agree, Jesus Himself must have spoken Greek alongside His Aramaic and Hebrew dialect </a:t>
            </a:r>
          </a:p>
          <a:p>
            <a:endParaRPr lang="en-GB" dirty="0"/>
          </a:p>
        </p:txBody>
      </p:sp>
    </p:spTree>
    <p:extLst>
      <p:ext uri="{BB962C8B-B14F-4D97-AF65-F5344CB8AC3E}">
        <p14:creationId xmlns:p14="http://schemas.microsoft.com/office/powerpoint/2010/main" val="144180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7A4B-2970-5435-5155-559A90B2B2F2}"/>
              </a:ext>
            </a:extLst>
          </p:cNvPr>
          <p:cNvSpPr>
            <a:spLocks noGrp="1"/>
          </p:cNvSpPr>
          <p:nvPr>
            <p:ph type="title"/>
          </p:nvPr>
        </p:nvSpPr>
        <p:spPr>
          <a:xfrm>
            <a:off x="284988" y="82296"/>
            <a:ext cx="11622024" cy="598741"/>
          </a:xfrm>
        </p:spPr>
        <p:txBody>
          <a:bodyPr>
            <a:noAutofit/>
          </a:bodyPr>
          <a:lstStyle/>
          <a:p>
            <a:pPr algn="ctr"/>
            <a:r>
              <a:rPr lang="en-US" sz="4000" dirty="0">
                <a:solidFill>
                  <a:srgbClr val="C00000"/>
                </a:solidFill>
                <a:effectLst>
                  <a:outerShdw blurRad="38100" dist="38100" dir="2700000" algn="tl">
                    <a:srgbClr val="000000">
                      <a:alpha val="43137"/>
                    </a:srgbClr>
                  </a:outerShdw>
                </a:effectLst>
              </a:rPr>
              <a:t>Second Temple Judaism</a:t>
            </a:r>
            <a:endParaRPr lang="en-GB" sz="40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EB93A2-FF49-2263-9929-18BC3154CAEC}"/>
              </a:ext>
            </a:extLst>
          </p:cNvPr>
          <p:cNvSpPr>
            <a:spLocks noGrp="1"/>
          </p:cNvSpPr>
          <p:nvPr>
            <p:ph idx="1"/>
          </p:nvPr>
        </p:nvSpPr>
        <p:spPr>
          <a:xfrm>
            <a:off x="109728" y="749808"/>
            <a:ext cx="11942064" cy="5952744"/>
          </a:xfrm>
        </p:spPr>
        <p:txBody>
          <a:bodyPr>
            <a:normAutofit fontScale="92500" lnSpcReduction="10000"/>
          </a:bodyPr>
          <a:lstStyle/>
          <a:p>
            <a:r>
              <a:rPr lang="en-US" dirty="0"/>
              <a:t>Second Temple Period (STP): historical era from the rebuilding of the second Jerusalem temple to the point of its destruction by the Romans, that is, from 539BC to 70AD. </a:t>
            </a:r>
          </a:p>
          <a:p>
            <a:endParaRPr lang="en-US" dirty="0"/>
          </a:p>
          <a:p>
            <a:r>
              <a:rPr lang="en-US" dirty="0"/>
              <a:t>Judaism during that period developed distinctive features: avid study of scripture, the observance of Jewish law, prayer as a mandated part of worship with the temple as focus, circumcision, key festivals and Sabbath rest.</a:t>
            </a:r>
          </a:p>
          <a:p>
            <a:endParaRPr lang="en-US" dirty="0"/>
          </a:p>
          <a:p>
            <a:r>
              <a:rPr lang="en-US" dirty="0"/>
              <a:t>However there were significant diversities of precisely how these tenets were applied leading to variegated subtypes of Judaism reflected in different literature produced by these communities</a:t>
            </a:r>
          </a:p>
          <a:p>
            <a:endParaRPr lang="en-US" dirty="0"/>
          </a:p>
          <a:p>
            <a:r>
              <a:rPr lang="en-US" dirty="0"/>
              <a:t>These subtypes were to a significant extent reflections of the varieties of responses, adaptations and conformities to the Babylonian &amp; Persian influences of colonization, but even more especially the Hellenization and Romanization of its later centuries </a:t>
            </a:r>
            <a:endParaRPr lang="en-GB" dirty="0"/>
          </a:p>
        </p:txBody>
      </p:sp>
    </p:spTree>
    <p:extLst>
      <p:ext uri="{BB962C8B-B14F-4D97-AF65-F5344CB8AC3E}">
        <p14:creationId xmlns:p14="http://schemas.microsoft.com/office/powerpoint/2010/main" val="27075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5048D-997A-4F06-9323-80CCB4E0D8E7}"/>
              </a:ext>
            </a:extLst>
          </p:cNvPr>
          <p:cNvSpPr>
            <a:spLocks noGrp="1"/>
          </p:cNvSpPr>
          <p:nvPr>
            <p:ph type="title"/>
          </p:nvPr>
        </p:nvSpPr>
        <p:spPr>
          <a:xfrm>
            <a:off x="838200" y="99949"/>
            <a:ext cx="10515600" cy="412115"/>
          </a:xfrm>
        </p:spPr>
        <p:txBody>
          <a:bodyPr>
            <a:normAutofit fontScale="90000"/>
          </a:bodyPr>
          <a:lstStyle/>
          <a:p>
            <a:pPr algn="ctr"/>
            <a:r>
              <a:rPr lang="en-US" sz="3600" dirty="0">
                <a:solidFill>
                  <a:srgbClr val="C00000"/>
                </a:solidFill>
                <a:effectLst>
                  <a:outerShdw blurRad="38100" dist="38100" dir="2700000" algn="tl">
                    <a:srgbClr val="000000">
                      <a:alpha val="43137"/>
                    </a:srgbClr>
                  </a:outerShdw>
                </a:effectLst>
              </a:rPr>
              <a:t>Key Pillars of Second Temple Judaism</a:t>
            </a:r>
            <a:endParaRPr lang="en-GB" sz="36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BFF061F-0149-EADA-1B3A-996DE305B9C3}"/>
              </a:ext>
            </a:extLst>
          </p:cNvPr>
          <p:cNvSpPr>
            <a:spLocks noGrp="1"/>
          </p:cNvSpPr>
          <p:nvPr>
            <p:ph idx="1"/>
          </p:nvPr>
        </p:nvSpPr>
        <p:spPr>
          <a:xfrm>
            <a:off x="283464" y="612648"/>
            <a:ext cx="11548872" cy="6062472"/>
          </a:xfrm>
        </p:spPr>
        <p:txBody>
          <a:bodyPr>
            <a:normAutofit fontScale="92500" lnSpcReduction="10000"/>
          </a:bodyPr>
          <a:lstStyle/>
          <a:p>
            <a:pPr marL="514350" indent="-514350">
              <a:buFont typeface="+mj-lt"/>
              <a:buAutoNum type="arabicPeriod"/>
            </a:pPr>
            <a:r>
              <a:rPr lang="en-US" dirty="0">
                <a:effectLst>
                  <a:outerShdw blurRad="38100" dist="38100" dir="2700000" algn="tl">
                    <a:srgbClr val="000000">
                      <a:alpha val="43137"/>
                    </a:srgbClr>
                  </a:outerShdw>
                </a:effectLst>
              </a:rPr>
              <a:t>The Torah &amp; its Study</a:t>
            </a:r>
          </a:p>
          <a:p>
            <a:pPr marL="514350" indent="-514350">
              <a:buFont typeface="+mj-lt"/>
              <a:buAutoNum type="arabicPeriod"/>
            </a:pPr>
            <a:endParaRPr lang="en-US" dirty="0"/>
          </a:p>
          <a:p>
            <a:pPr marL="514350" indent="-514350">
              <a:buFont typeface="+mj-lt"/>
              <a:buAutoNum type="arabicPeriod"/>
            </a:pPr>
            <a:r>
              <a:rPr lang="en-US" dirty="0">
                <a:effectLst>
                  <a:outerShdw blurRad="38100" dist="38100" dir="2700000" algn="tl">
                    <a:srgbClr val="000000">
                      <a:alpha val="43137"/>
                    </a:srgbClr>
                  </a:outerShdw>
                </a:effectLst>
              </a:rPr>
              <a:t>The Covenant</a:t>
            </a:r>
          </a:p>
          <a:p>
            <a:pPr lvl="1"/>
            <a:r>
              <a:rPr lang="en-US" dirty="0"/>
              <a:t>The Promised Land</a:t>
            </a:r>
          </a:p>
          <a:p>
            <a:pPr lvl="1"/>
            <a:r>
              <a:rPr lang="en-US" dirty="0"/>
              <a:t>Circumcision</a:t>
            </a:r>
          </a:p>
          <a:p>
            <a:pPr lvl="1"/>
            <a:r>
              <a:rPr lang="en-US" dirty="0"/>
              <a:t>Sabbath</a:t>
            </a:r>
          </a:p>
          <a:p>
            <a:pPr lvl="1"/>
            <a:r>
              <a:rPr lang="en-US" dirty="0"/>
              <a:t>Ritual Purification</a:t>
            </a:r>
          </a:p>
          <a:p>
            <a:pPr lvl="1"/>
            <a:r>
              <a:rPr lang="en-US" dirty="0"/>
              <a:t>Festivals</a:t>
            </a:r>
          </a:p>
          <a:p>
            <a:pPr marL="514350" indent="-514350">
              <a:buFont typeface="+mj-lt"/>
              <a:buAutoNum type="arabicPeriod"/>
            </a:pPr>
            <a:endParaRPr lang="en-US" dirty="0"/>
          </a:p>
          <a:p>
            <a:pPr marL="514350" indent="-514350">
              <a:buFont typeface="+mj-lt"/>
              <a:buAutoNum type="arabicPeriod"/>
            </a:pPr>
            <a:r>
              <a:rPr lang="en-US" dirty="0">
                <a:effectLst>
                  <a:outerShdw blurRad="38100" dist="38100" dir="2700000" algn="tl">
                    <a:srgbClr val="000000">
                      <a:alpha val="43137"/>
                    </a:srgbClr>
                  </a:outerShdw>
                </a:effectLst>
              </a:rPr>
              <a:t>The Temple</a:t>
            </a:r>
          </a:p>
          <a:p>
            <a:pPr lvl="1"/>
            <a:r>
              <a:rPr lang="en-US" dirty="0"/>
              <a:t>Animal Sacrifices</a:t>
            </a:r>
          </a:p>
          <a:p>
            <a:pPr lvl="1"/>
            <a:r>
              <a:rPr lang="en-US" dirty="0"/>
              <a:t>House of Prayer</a:t>
            </a:r>
          </a:p>
          <a:p>
            <a:pPr lvl="1"/>
            <a:r>
              <a:rPr lang="en-US" dirty="0"/>
              <a:t>Pilgrimages</a:t>
            </a:r>
          </a:p>
          <a:p>
            <a:pPr lvl="1"/>
            <a:r>
              <a:rPr lang="en-US" dirty="0"/>
              <a:t>Recipient of Temple tax for its upkeep</a:t>
            </a:r>
          </a:p>
          <a:p>
            <a:pPr marL="514350" indent="-514350">
              <a:buFont typeface="+mj-lt"/>
              <a:buAutoNum type="arabicPeriod"/>
            </a:pPr>
            <a:endParaRPr lang="en-US" dirty="0"/>
          </a:p>
          <a:p>
            <a:pPr marL="514350" indent="-514350">
              <a:buFont typeface="+mj-lt"/>
              <a:buAutoNum type="arabicPeriod"/>
            </a:pPr>
            <a:r>
              <a:rPr lang="en-US" dirty="0">
                <a:effectLst>
                  <a:outerShdw blurRad="38100" dist="38100" dir="2700000" algn="tl">
                    <a:srgbClr val="000000">
                      <a:alpha val="43137"/>
                    </a:srgbClr>
                  </a:outerShdw>
                </a:effectLst>
              </a:rPr>
              <a:t>Priestly Class &amp; the Sanhedrin</a:t>
            </a:r>
          </a:p>
          <a:p>
            <a:pPr lvl="1"/>
            <a:endParaRPr lang="en-GB" dirty="0"/>
          </a:p>
        </p:txBody>
      </p:sp>
    </p:spTree>
    <p:extLst>
      <p:ext uri="{BB962C8B-B14F-4D97-AF65-F5344CB8AC3E}">
        <p14:creationId xmlns:p14="http://schemas.microsoft.com/office/powerpoint/2010/main" val="152737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9B0A-836F-FD31-075A-9E98FC932173}"/>
              </a:ext>
            </a:extLst>
          </p:cNvPr>
          <p:cNvSpPr>
            <a:spLocks noGrp="1"/>
          </p:cNvSpPr>
          <p:nvPr>
            <p:ph type="title"/>
          </p:nvPr>
        </p:nvSpPr>
        <p:spPr>
          <a:xfrm>
            <a:off x="838200" y="118237"/>
            <a:ext cx="10515600" cy="494411"/>
          </a:xfrm>
        </p:spPr>
        <p:txBody>
          <a:bodyPr>
            <a:normAutofit fontScale="90000"/>
          </a:bodyPr>
          <a:lstStyle/>
          <a:p>
            <a:pPr algn="ctr"/>
            <a:r>
              <a:rPr lang="en-GB" dirty="0">
                <a:solidFill>
                  <a:srgbClr val="C00000"/>
                </a:solidFill>
                <a:effectLst>
                  <a:outerShdw blurRad="38100" dist="38100" dir="2700000" algn="tl">
                    <a:srgbClr val="000000">
                      <a:alpha val="43137"/>
                    </a:srgbClr>
                  </a:outerShdw>
                </a:effectLst>
              </a:rPr>
              <a:t>The Temple Institution</a:t>
            </a:r>
          </a:p>
        </p:txBody>
      </p:sp>
      <p:sp>
        <p:nvSpPr>
          <p:cNvPr id="3" name="Content Placeholder 2">
            <a:extLst>
              <a:ext uri="{FF2B5EF4-FFF2-40B4-BE49-F238E27FC236}">
                <a16:creationId xmlns:a16="http://schemas.microsoft.com/office/drawing/2014/main" id="{E6789576-8E73-53E5-4824-E35E482AA485}"/>
              </a:ext>
            </a:extLst>
          </p:cNvPr>
          <p:cNvSpPr>
            <a:spLocks noGrp="1"/>
          </p:cNvSpPr>
          <p:nvPr>
            <p:ph idx="1"/>
          </p:nvPr>
        </p:nvSpPr>
        <p:spPr>
          <a:xfrm>
            <a:off x="64008" y="914400"/>
            <a:ext cx="12051792" cy="5943600"/>
          </a:xfrm>
        </p:spPr>
        <p:txBody>
          <a:bodyPr>
            <a:normAutofit/>
          </a:bodyPr>
          <a:lstStyle/>
          <a:p>
            <a:r>
              <a:rPr lang="en-GB" dirty="0">
                <a:effectLst>
                  <a:outerShdw blurRad="38100" dist="38100" dir="2700000" algn="tl">
                    <a:srgbClr val="000000">
                      <a:alpha val="43137"/>
                    </a:srgbClr>
                  </a:outerShdw>
                </a:effectLst>
              </a:rPr>
              <a:t>Layout: Concentric rings of degrees of holiness</a:t>
            </a:r>
          </a:p>
          <a:p>
            <a:pPr lvl="1"/>
            <a:r>
              <a:rPr lang="en-US" dirty="0"/>
              <a:t>Court of the Gentiles: outermost - with basilica-like colonnaded porch called the Royal Stoa or Solomon’s porch (Jn 10:23). </a:t>
            </a:r>
          </a:p>
          <a:p>
            <a:pPr lvl="1"/>
            <a:r>
              <a:rPr lang="en-US" dirty="0"/>
              <a:t>Inner Court - Jews only. Paul falsely accused of bringing non-Jew here (Acts 21:27–32) </a:t>
            </a:r>
          </a:p>
          <a:p>
            <a:pPr lvl="1"/>
            <a:r>
              <a:rPr lang="en-US" dirty="0"/>
              <a:t>Court of Women: serving as access to temple proper</a:t>
            </a:r>
          </a:p>
          <a:p>
            <a:pPr lvl="1"/>
            <a:r>
              <a:rPr lang="en-US" dirty="0"/>
              <a:t>Court of Israelites: narrow court between the Court of the Women and altar for men </a:t>
            </a:r>
          </a:p>
          <a:p>
            <a:pPr lvl="1"/>
            <a:r>
              <a:rPr lang="en-US" dirty="0"/>
              <a:t>Court only the priests and Levites could serve in the area around the altar</a:t>
            </a:r>
          </a:p>
          <a:p>
            <a:pPr lvl="1"/>
            <a:r>
              <a:rPr lang="en-US" dirty="0"/>
              <a:t>Holy Place &amp; Holy of Holies </a:t>
            </a:r>
          </a:p>
          <a:p>
            <a:endParaRPr lang="en-GB" dirty="0"/>
          </a:p>
          <a:p>
            <a:r>
              <a:rPr lang="en-GB" dirty="0">
                <a:effectLst>
                  <a:outerShdw blurRad="38100" dist="38100" dir="2700000" algn="tl">
                    <a:srgbClr val="000000">
                      <a:alpha val="43137"/>
                    </a:srgbClr>
                  </a:outerShdw>
                </a:effectLst>
              </a:rPr>
              <a:t>Functions:</a:t>
            </a:r>
          </a:p>
          <a:p>
            <a:pPr lvl="1"/>
            <a:r>
              <a:rPr lang="en-GB" dirty="0"/>
              <a:t>Place of ritual sacrifices</a:t>
            </a:r>
          </a:p>
          <a:p>
            <a:pPr lvl="1"/>
            <a:r>
              <a:rPr lang="en-GB" dirty="0"/>
              <a:t>Repository of the Scriptures</a:t>
            </a:r>
          </a:p>
          <a:p>
            <a:pPr lvl="1"/>
            <a:r>
              <a:rPr lang="en-GB" dirty="0"/>
              <a:t>Treasury &amp; economic hub</a:t>
            </a:r>
          </a:p>
          <a:p>
            <a:pPr lvl="1"/>
            <a:r>
              <a:rPr lang="en-GB" dirty="0"/>
              <a:t>Meeting place of the Sanhedrin</a:t>
            </a:r>
          </a:p>
          <a:p>
            <a:endParaRPr lang="en-GB" dirty="0"/>
          </a:p>
        </p:txBody>
      </p:sp>
    </p:spTree>
    <p:extLst>
      <p:ext uri="{BB962C8B-B14F-4D97-AF65-F5344CB8AC3E}">
        <p14:creationId xmlns:p14="http://schemas.microsoft.com/office/powerpoint/2010/main" val="29006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cond Temple Diagram | Solomons temple, Jewish temple, Temple">
            <a:extLst>
              <a:ext uri="{FF2B5EF4-FFF2-40B4-BE49-F238E27FC236}">
                <a16:creationId xmlns:a16="http://schemas.microsoft.com/office/drawing/2014/main" id="{6532D860-5557-72ED-C307-C81EC2A9C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49" y="-27434"/>
            <a:ext cx="10887959" cy="685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9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16307-882A-6DDD-8776-AED29FACA47E}"/>
              </a:ext>
            </a:extLst>
          </p:cNvPr>
          <p:cNvSpPr txBox="1"/>
          <p:nvPr/>
        </p:nvSpPr>
        <p:spPr>
          <a:xfrm>
            <a:off x="83820" y="1673292"/>
            <a:ext cx="12024360" cy="4832092"/>
          </a:xfrm>
          <a:prstGeom prst="rect">
            <a:avLst/>
          </a:prstGeom>
          <a:noFill/>
        </p:spPr>
        <p:txBody>
          <a:bodyPr wrap="square">
            <a:spAutoFit/>
          </a:bodyPr>
          <a:lstStyle/>
          <a:p>
            <a:pPr algn="ctr"/>
            <a:r>
              <a:rPr lang="en-US" sz="2400" dirty="0"/>
              <a:t>Whether or not they could offer their own sacrifices by attending the temple, all Jews everywhere offered, in a sense, the daily burnt offerings every morning and evening, because these were paid for by </a:t>
            </a:r>
            <a:r>
              <a:rPr lang="en-US" sz="2400" dirty="0">
                <a:effectLst>
                  <a:outerShdw blurRad="38100" dist="38100" dir="2700000" algn="tl">
                    <a:srgbClr val="000000">
                      <a:alpha val="43137"/>
                    </a:srgbClr>
                  </a:outerShdw>
                </a:effectLst>
              </a:rPr>
              <a:t>the temple tax </a:t>
            </a:r>
            <a:r>
              <a:rPr lang="en-US" sz="2400" dirty="0"/>
              <a:t>which all Jews paid and offered on behalf of Israel by the priests. The assiduity and enthusiasm with which Diaspora Jews paid their temple tax were not just because the temple tax was a symbolic expression of their allegiance to the religious </a:t>
            </a:r>
            <a:r>
              <a:rPr lang="en-US" sz="2400" dirty="0" err="1"/>
              <a:t>centre</a:t>
            </a:r>
            <a:r>
              <a:rPr lang="en-US" sz="2400" dirty="0"/>
              <a:t> of their nation; it was also actually the means by which the sacrifices offered in the temple enabled their own access to God. Also, of course, the ritual of the day of atonement effected atonement for all Jews without their having to be present. We should not underestimate the importance of the temple for Diaspora Jews even apart from pilgrimage to Jerusalem.</a:t>
            </a:r>
          </a:p>
          <a:p>
            <a:pPr algn="ctr"/>
            <a:endParaRPr lang="en-US" sz="2400" dirty="0"/>
          </a:p>
          <a:p>
            <a:pPr algn="ctr"/>
            <a:r>
              <a:rPr lang="en-US" dirty="0"/>
              <a:t>Richard </a:t>
            </a:r>
            <a:r>
              <a:rPr lang="en-US" dirty="0" err="1"/>
              <a:t>Bauckham</a:t>
            </a:r>
            <a:r>
              <a:rPr lang="en-US" dirty="0"/>
              <a:t>, The Jewish World around the New Testament: Collected Essays I, </a:t>
            </a:r>
            <a:r>
              <a:rPr lang="en-US" dirty="0" err="1"/>
              <a:t>Jörg</a:t>
            </a:r>
            <a:r>
              <a:rPr lang="en-US" dirty="0"/>
              <a:t> Frey (Ed.), WUNT 233 (Tübingen: Mohr </a:t>
            </a:r>
            <a:r>
              <a:rPr lang="en-US" dirty="0" err="1"/>
              <a:t>Siebeck</a:t>
            </a:r>
            <a:r>
              <a:rPr lang="en-US" dirty="0"/>
              <a:t>, 2008), 183–84.</a:t>
            </a:r>
            <a:endParaRPr lang="en-GB" dirty="0"/>
          </a:p>
        </p:txBody>
      </p:sp>
      <p:pic>
        <p:nvPicPr>
          <p:cNvPr id="2050" name="Picture 2" descr="Richard Bauckham">
            <a:extLst>
              <a:ext uri="{FF2B5EF4-FFF2-40B4-BE49-F238E27FC236}">
                <a16:creationId xmlns:a16="http://schemas.microsoft.com/office/drawing/2014/main" id="{9C2252AF-7676-5080-3E59-C737F5B16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518" y="0"/>
            <a:ext cx="1176964" cy="1412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D174EE-DCA4-C18E-698D-D8B316FA9D9F}"/>
              </a:ext>
            </a:extLst>
          </p:cNvPr>
          <p:cNvSpPr txBox="1"/>
          <p:nvPr/>
        </p:nvSpPr>
        <p:spPr>
          <a:xfrm>
            <a:off x="5059466" y="1412357"/>
            <a:ext cx="2073068" cy="369332"/>
          </a:xfrm>
          <a:prstGeom prst="rect">
            <a:avLst/>
          </a:prstGeom>
          <a:noFill/>
        </p:spPr>
        <p:txBody>
          <a:bodyPr wrap="none" rtlCol="0">
            <a:spAutoFit/>
          </a:bodyPr>
          <a:lstStyle/>
          <a:p>
            <a:pPr algn="ctr"/>
            <a:r>
              <a:rPr lang="en-GB" dirty="0">
                <a:solidFill>
                  <a:srgbClr val="C00000"/>
                </a:solidFill>
                <a:effectLst>
                  <a:outerShdw blurRad="38100" dist="38100" dir="2700000" algn="tl">
                    <a:srgbClr val="000000">
                      <a:alpha val="43137"/>
                    </a:srgbClr>
                  </a:outerShdw>
                </a:effectLst>
              </a:rPr>
              <a:t>Richard </a:t>
            </a:r>
            <a:r>
              <a:rPr lang="en-GB" dirty="0" err="1">
                <a:solidFill>
                  <a:srgbClr val="C00000"/>
                </a:solidFill>
                <a:effectLst>
                  <a:outerShdw blurRad="38100" dist="38100" dir="2700000" algn="tl">
                    <a:srgbClr val="000000">
                      <a:alpha val="43137"/>
                    </a:srgbClr>
                  </a:outerShdw>
                </a:effectLst>
              </a:rPr>
              <a:t>Bauckham</a:t>
            </a:r>
            <a:endParaRPr lang="en-GB"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113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A516-8B5D-B765-2D9C-C6A9887A72C4}"/>
              </a:ext>
            </a:extLst>
          </p:cNvPr>
          <p:cNvSpPr>
            <a:spLocks noGrp="1"/>
          </p:cNvSpPr>
          <p:nvPr>
            <p:ph type="title"/>
          </p:nvPr>
        </p:nvSpPr>
        <p:spPr>
          <a:xfrm>
            <a:off x="838200" y="150050"/>
            <a:ext cx="10515600" cy="530987"/>
          </a:xfrm>
        </p:spPr>
        <p:txBody>
          <a:bodyPr>
            <a:normAutofit fontScale="90000"/>
          </a:bodyPr>
          <a:lstStyle/>
          <a:p>
            <a:pPr algn="ctr"/>
            <a:r>
              <a:rPr lang="en-GB" sz="3200" dirty="0">
                <a:solidFill>
                  <a:srgbClr val="C00000"/>
                </a:solidFill>
                <a:effectLst>
                  <a:outerShdw blurRad="38100" dist="38100" dir="2700000" algn="tl">
                    <a:srgbClr val="000000">
                      <a:alpha val="43137"/>
                    </a:srgbClr>
                  </a:outerShdw>
                </a:effectLst>
              </a:rPr>
              <a:t>The Temple &amp; New Testament Christianity</a:t>
            </a:r>
          </a:p>
        </p:txBody>
      </p:sp>
      <p:sp>
        <p:nvSpPr>
          <p:cNvPr id="3" name="Content Placeholder 2">
            <a:extLst>
              <a:ext uri="{FF2B5EF4-FFF2-40B4-BE49-F238E27FC236}">
                <a16:creationId xmlns:a16="http://schemas.microsoft.com/office/drawing/2014/main" id="{E744F760-FD60-2D08-46CF-E6FD726C0F7A}"/>
              </a:ext>
            </a:extLst>
          </p:cNvPr>
          <p:cNvSpPr>
            <a:spLocks noGrp="1"/>
          </p:cNvSpPr>
          <p:nvPr>
            <p:ph idx="1"/>
          </p:nvPr>
        </p:nvSpPr>
        <p:spPr>
          <a:xfrm>
            <a:off x="0" y="681037"/>
            <a:ext cx="12192000" cy="6176963"/>
          </a:xfrm>
        </p:spPr>
        <p:txBody>
          <a:bodyPr>
            <a:normAutofit fontScale="92500" lnSpcReduction="10000"/>
          </a:bodyPr>
          <a:lstStyle/>
          <a:p>
            <a:r>
              <a:rPr lang="en-GB" dirty="0">
                <a:effectLst>
                  <a:outerShdw blurRad="38100" dist="38100" dir="2700000" algn="tl">
                    <a:srgbClr val="000000">
                      <a:alpha val="43137"/>
                    </a:srgbClr>
                  </a:outerShdw>
                </a:effectLst>
              </a:rPr>
              <a:t>Christological</a:t>
            </a:r>
          </a:p>
          <a:p>
            <a:pPr lvl="1"/>
            <a:r>
              <a:rPr lang="en-GB" dirty="0"/>
              <a:t>Jesus’ body replacing the temple (e.g., Matt 12:6; Jn 2:19-21)   </a:t>
            </a:r>
          </a:p>
          <a:p>
            <a:endParaRPr lang="en-GB" dirty="0"/>
          </a:p>
          <a:p>
            <a:r>
              <a:rPr lang="en-GB" dirty="0">
                <a:effectLst>
                  <a:outerShdw blurRad="38100" dist="38100" dir="2700000" algn="tl">
                    <a:srgbClr val="000000">
                      <a:alpha val="43137"/>
                    </a:srgbClr>
                  </a:outerShdw>
                </a:effectLst>
              </a:rPr>
              <a:t>Ecclesiological</a:t>
            </a:r>
          </a:p>
          <a:p>
            <a:pPr lvl="1"/>
            <a:r>
              <a:rPr lang="en-GB" dirty="0"/>
              <a:t>Church as the temple (e.g., 2 Cor 6:16; </a:t>
            </a:r>
            <a:r>
              <a:rPr lang="en-GB" dirty="0" err="1"/>
              <a:t>Eph</a:t>
            </a:r>
            <a:r>
              <a:rPr lang="en-GB" dirty="0"/>
              <a:t> 2:21; 1 Tim 3:14-16; </a:t>
            </a:r>
            <a:r>
              <a:rPr lang="en-GB" dirty="0" err="1"/>
              <a:t>Heb</a:t>
            </a:r>
            <a:r>
              <a:rPr lang="en-GB" dirty="0"/>
              <a:t> 10:21)</a:t>
            </a:r>
          </a:p>
          <a:p>
            <a:endParaRPr lang="en-GB" dirty="0"/>
          </a:p>
          <a:p>
            <a:r>
              <a:rPr lang="en-GB" dirty="0">
                <a:effectLst>
                  <a:outerShdw blurRad="38100" dist="38100" dir="2700000" algn="tl">
                    <a:srgbClr val="000000">
                      <a:alpha val="43137"/>
                    </a:srgbClr>
                  </a:outerShdw>
                </a:effectLst>
              </a:rPr>
              <a:t>Eschatological</a:t>
            </a:r>
          </a:p>
          <a:p>
            <a:pPr lvl="1"/>
            <a:r>
              <a:rPr lang="en-GB" dirty="0"/>
              <a:t>New Jerusalem (e.g., Rev 21:22)</a:t>
            </a:r>
          </a:p>
          <a:p>
            <a:endParaRPr lang="en-GB" dirty="0"/>
          </a:p>
          <a:p>
            <a:r>
              <a:rPr lang="en-GB" dirty="0">
                <a:effectLst>
                  <a:outerShdw blurRad="38100" dist="38100" dir="2700000" algn="tl">
                    <a:srgbClr val="000000">
                      <a:alpha val="43137"/>
                    </a:srgbClr>
                  </a:outerShdw>
                </a:effectLst>
              </a:rPr>
              <a:t>Anthropological</a:t>
            </a:r>
          </a:p>
          <a:p>
            <a:pPr lvl="1"/>
            <a:r>
              <a:rPr lang="en-GB" dirty="0"/>
              <a:t>Christian’s body as temple of the Spirit (e.g., 1 Cor 3:16-17; 6:19)</a:t>
            </a:r>
          </a:p>
          <a:p>
            <a:pPr lvl="1"/>
            <a:r>
              <a:rPr lang="en-GB" dirty="0"/>
              <a:t>Being living sacrifices (e.g., Rom 12:1-2)</a:t>
            </a:r>
          </a:p>
          <a:p>
            <a:endParaRPr lang="en-GB" dirty="0"/>
          </a:p>
          <a:p>
            <a:r>
              <a:rPr lang="en-GB" dirty="0">
                <a:effectLst>
                  <a:outerShdw blurRad="38100" dist="38100" dir="2700000" algn="tl">
                    <a:srgbClr val="000000">
                      <a:alpha val="43137"/>
                    </a:srgbClr>
                  </a:outerShdw>
                </a:effectLst>
              </a:rPr>
              <a:t>Christian Devotion</a:t>
            </a:r>
          </a:p>
          <a:p>
            <a:pPr lvl="1"/>
            <a:r>
              <a:rPr lang="en-GB" dirty="0"/>
              <a:t>Paul (and other believers) as temple priests (e.g., Rom 15:16; Phil 2:17; 1 Pet 2:9-10)   </a:t>
            </a:r>
          </a:p>
        </p:txBody>
      </p:sp>
    </p:spTree>
    <p:extLst>
      <p:ext uri="{BB962C8B-B14F-4D97-AF65-F5344CB8AC3E}">
        <p14:creationId xmlns:p14="http://schemas.microsoft.com/office/powerpoint/2010/main" val="392711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A591-6B4C-288F-6593-DDB2E6C36E11}"/>
              </a:ext>
            </a:extLst>
          </p:cNvPr>
          <p:cNvSpPr>
            <a:spLocks noGrp="1"/>
          </p:cNvSpPr>
          <p:nvPr>
            <p:ph type="title"/>
          </p:nvPr>
        </p:nvSpPr>
        <p:spPr>
          <a:xfrm>
            <a:off x="838200" y="90805"/>
            <a:ext cx="10515600" cy="393827"/>
          </a:xfrm>
        </p:spPr>
        <p:txBody>
          <a:bodyPr>
            <a:noAutofit/>
          </a:bodyPr>
          <a:lstStyle/>
          <a:p>
            <a:pPr algn="ctr"/>
            <a:r>
              <a:rPr lang="en-US" sz="3200" dirty="0">
                <a:solidFill>
                  <a:srgbClr val="C00000"/>
                </a:solidFill>
                <a:effectLst>
                  <a:outerShdw blurRad="38100" dist="38100" dir="2700000" algn="tl">
                    <a:srgbClr val="000000">
                      <a:alpha val="43137"/>
                    </a:srgbClr>
                  </a:outerShdw>
                </a:effectLst>
              </a:rPr>
              <a:t>The Jewish Sects</a:t>
            </a:r>
            <a:endParaRPr lang="en-GB" sz="32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5CC2D38-4756-748F-BFFD-2665967EC4CC}"/>
              </a:ext>
            </a:extLst>
          </p:cNvPr>
          <p:cNvSpPr>
            <a:spLocks noGrp="1"/>
          </p:cNvSpPr>
          <p:nvPr>
            <p:ph idx="1"/>
          </p:nvPr>
        </p:nvSpPr>
        <p:spPr>
          <a:xfrm>
            <a:off x="64008" y="420623"/>
            <a:ext cx="12127992" cy="6437377"/>
          </a:xfrm>
        </p:spPr>
        <p:txBody>
          <a:bodyPr>
            <a:normAutofit fontScale="92500" lnSpcReduction="10000"/>
          </a:bodyPr>
          <a:lstStyle/>
          <a:p>
            <a:r>
              <a:rPr lang="en-GB" dirty="0">
                <a:effectLst>
                  <a:outerShdw blurRad="38100" dist="38100" dir="2700000" algn="tl">
                    <a:srgbClr val="000000">
                      <a:alpha val="43137"/>
                    </a:srgbClr>
                  </a:outerShdw>
                </a:effectLst>
              </a:rPr>
              <a:t>Pharisees</a:t>
            </a:r>
          </a:p>
          <a:p>
            <a:pPr lvl="1"/>
            <a:r>
              <a:rPr lang="en-GB" dirty="0"/>
              <a:t>Means "separated ones“</a:t>
            </a:r>
          </a:p>
          <a:p>
            <a:pPr lvl="1"/>
            <a:r>
              <a:rPr lang="en-GB" dirty="0"/>
              <a:t>Usually non-priestly though some priests and Levites joined (Acts 5:34), &amp; some in Sanhedrin </a:t>
            </a:r>
            <a:r>
              <a:rPr lang="en-US" dirty="0"/>
              <a:t>such as Nicodemus (Jn 3:1-10; 7:50; 19:39) and Gamaliel (Acts 5:34; 22:3)</a:t>
            </a:r>
          </a:p>
          <a:p>
            <a:pPr lvl="1"/>
            <a:r>
              <a:rPr lang="en-US" dirty="0"/>
              <a:t>Notorious for ostentatious display of piety (Matt 23)</a:t>
            </a:r>
          </a:p>
          <a:p>
            <a:pPr lvl="1"/>
            <a:r>
              <a:rPr lang="en-US" dirty="0"/>
              <a:t>Largely skeptical of Hellenization</a:t>
            </a:r>
          </a:p>
          <a:p>
            <a:pPr lvl="1"/>
            <a:r>
              <a:rPr lang="en-GB" dirty="0"/>
              <a:t>Theologically conservative</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Sadducees</a:t>
            </a:r>
          </a:p>
          <a:p>
            <a:pPr lvl="1"/>
            <a:r>
              <a:rPr lang="en-US" dirty="0"/>
              <a:t>Name related to Zadok meant “righteous ones”</a:t>
            </a:r>
            <a:endParaRPr lang="en-GB" dirty="0"/>
          </a:p>
          <a:p>
            <a:pPr lvl="1"/>
            <a:r>
              <a:rPr lang="en-GB" dirty="0"/>
              <a:t>Elites and priestly aristocracy </a:t>
            </a:r>
          </a:p>
          <a:p>
            <a:pPr lvl="1"/>
            <a:r>
              <a:rPr lang="en-GB" dirty="0"/>
              <a:t>Enthusiasts of Hellenization with heavy influence by Epicurean philosophy</a:t>
            </a:r>
          </a:p>
          <a:p>
            <a:pPr lvl="1"/>
            <a:r>
              <a:rPr lang="en-GB" dirty="0"/>
              <a:t>Liberal theology denying resurrection (</a:t>
            </a:r>
            <a:r>
              <a:rPr lang="en-US" dirty="0"/>
              <a:t>Mk 12:18-27; Lk 20:27) and spirits (Acts 23:8)</a:t>
            </a:r>
            <a:endParaRPr lang="en-GB" dirty="0"/>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Essenes</a:t>
            </a:r>
          </a:p>
          <a:p>
            <a:pPr lvl="1"/>
            <a:r>
              <a:rPr lang="en-GB" dirty="0"/>
              <a:t>Derived from Jerusalem priests who broke away in protest of Hellenization to found their isolated community led by “Teacher of Righteousness”</a:t>
            </a:r>
          </a:p>
          <a:p>
            <a:pPr lvl="1"/>
            <a:r>
              <a:rPr lang="en-GB" dirty="0"/>
              <a:t>Dualistic theology with vibrant eschatology</a:t>
            </a:r>
          </a:p>
          <a:p>
            <a:endParaRPr lang="en-GB" dirty="0"/>
          </a:p>
        </p:txBody>
      </p:sp>
    </p:spTree>
    <p:extLst>
      <p:ext uri="{BB962C8B-B14F-4D97-AF65-F5344CB8AC3E}">
        <p14:creationId xmlns:p14="http://schemas.microsoft.com/office/powerpoint/2010/main" val="20524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FC9A-5E4D-1B0F-4DB0-734A13EFA50F}"/>
              </a:ext>
            </a:extLst>
          </p:cNvPr>
          <p:cNvSpPr>
            <a:spLocks noGrp="1"/>
          </p:cNvSpPr>
          <p:nvPr>
            <p:ph type="title"/>
          </p:nvPr>
        </p:nvSpPr>
        <p:spPr>
          <a:xfrm>
            <a:off x="838200" y="99949"/>
            <a:ext cx="10515600" cy="366395"/>
          </a:xfrm>
        </p:spPr>
        <p:txBody>
          <a:bodyPr>
            <a:normAutofit fontScale="90000"/>
          </a:bodyPr>
          <a:lstStyle/>
          <a:p>
            <a:pPr algn="ctr"/>
            <a:r>
              <a:rPr lang="en-US" sz="3200" dirty="0">
                <a:solidFill>
                  <a:srgbClr val="C00000"/>
                </a:solidFill>
                <a:effectLst>
                  <a:outerShdw blurRad="38100" dist="38100" dir="2700000" algn="tl">
                    <a:srgbClr val="000000">
                      <a:alpha val="43137"/>
                    </a:srgbClr>
                  </a:outerShdw>
                </a:effectLst>
                <a:latin typeface="Aptos Display" panose="02110004020202020204"/>
              </a:rPr>
              <a:t>More</a:t>
            </a: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j-ea"/>
                <a:cs typeface="+mj-cs"/>
              </a:rPr>
              <a:t> Jewish Sects</a:t>
            </a:r>
            <a:endParaRPr lang="en-GB" dirty="0"/>
          </a:p>
        </p:txBody>
      </p:sp>
      <p:sp>
        <p:nvSpPr>
          <p:cNvPr id="3" name="Content Placeholder 2">
            <a:extLst>
              <a:ext uri="{FF2B5EF4-FFF2-40B4-BE49-F238E27FC236}">
                <a16:creationId xmlns:a16="http://schemas.microsoft.com/office/drawing/2014/main" id="{FC7837CF-45CE-3324-A3DB-B79BD6B04CFD}"/>
              </a:ext>
            </a:extLst>
          </p:cNvPr>
          <p:cNvSpPr>
            <a:spLocks noGrp="1"/>
          </p:cNvSpPr>
          <p:nvPr>
            <p:ph idx="1"/>
          </p:nvPr>
        </p:nvSpPr>
        <p:spPr>
          <a:xfrm>
            <a:off x="0" y="466344"/>
            <a:ext cx="12192000" cy="6391656"/>
          </a:xfrm>
        </p:spPr>
        <p:txBody>
          <a:bodyPr>
            <a:normAutofit fontScale="92500"/>
          </a:bodyPr>
          <a:lstStyle/>
          <a:p>
            <a:r>
              <a:rPr lang="en-GB" dirty="0">
                <a:effectLst>
                  <a:outerShdw blurRad="38100" dist="38100" dir="2700000" algn="tl">
                    <a:srgbClr val="000000">
                      <a:alpha val="43137"/>
                    </a:srgbClr>
                  </a:outerShdw>
                </a:effectLst>
              </a:rPr>
              <a:t>Herodians</a:t>
            </a:r>
          </a:p>
          <a:p>
            <a:pPr lvl="1"/>
            <a:r>
              <a:rPr lang="en-GB" dirty="0"/>
              <a:t>A largely political class in support of the Herodian dynasty championing Hellenization</a:t>
            </a:r>
          </a:p>
          <a:p>
            <a:pPr lvl="1"/>
            <a:r>
              <a:rPr lang="en-GB" dirty="0"/>
              <a:t>In </a:t>
            </a:r>
            <a:r>
              <a:rPr lang="en-US" dirty="0"/>
              <a:t>Mk 3:6 they conspire with the Pharisees to kill Jesus</a:t>
            </a:r>
          </a:p>
          <a:p>
            <a:pPr lvl="1"/>
            <a:r>
              <a:rPr lang="en-US" dirty="0"/>
              <a:t>In Mk 12:13-17 and Matt 22:16 they join some Pharisees to trap Jesus</a:t>
            </a:r>
          </a:p>
          <a:p>
            <a:pPr lvl="1"/>
            <a:r>
              <a:rPr lang="en-US" dirty="0"/>
              <a:t>Identified in key moments of Gospel narrative Mk 6:21, 26; Matt 14:1-12; Lk 23:7-12</a:t>
            </a:r>
            <a:endParaRPr lang="en-GB" dirty="0"/>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Scribes</a:t>
            </a:r>
          </a:p>
          <a:p>
            <a:pPr lvl="1"/>
            <a:r>
              <a:rPr lang="en-GB" dirty="0"/>
              <a:t>Technicians in </a:t>
            </a:r>
            <a:r>
              <a:rPr lang="en-US" dirty="0"/>
              <a:t>producing legal documents, recording deeds, copying scriptures, and teaching</a:t>
            </a:r>
          </a:p>
          <a:p>
            <a:pPr lvl="1"/>
            <a:r>
              <a:rPr lang="en-GB" dirty="0"/>
              <a:t>Though not organized as group, were regarded as “experts” (Mk 2:16; Acts 4:5; 6:12; 23:9)</a:t>
            </a:r>
          </a:p>
          <a:p>
            <a:pPr lvl="1"/>
            <a:r>
              <a:rPr lang="en-GB" dirty="0"/>
              <a:t>Most are negatively portrayed, but a few appeared neutral to Jesus </a:t>
            </a:r>
            <a:r>
              <a:rPr lang="en-US" dirty="0"/>
              <a:t>(Matt 13:52), or even praised by Him (Mk 12:28-34)</a:t>
            </a:r>
            <a:r>
              <a:rPr lang="en-GB" dirty="0"/>
              <a:t> </a:t>
            </a:r>
          </a:p>
          <a:p>
            <a:endParaRPr lang="en-GB" dirty="0"/>
          </a:p>
          <a:p>
            <a:r>
              <a:rPr lang="en-GB" dirty="0">
                <a:effectLst>
                  <a:outerShdw blurRad="38100" dist="38100" dir="2700000" algn="tl">
                    <a:srgbClr val="000000">
                      <a:alpha val="43137"/>
                    </a:srgbClr>
                  </a:outerShdw>
                </a:effectLst>
              </a:rPr>
              <a:t>Zealots &amp; Sicarii</a:t>
            </a:r>
          </a:p>
          <a:p>
            <a:pPr lvl="1"/>
            <a:r>
              <a:rPr lang="en-GB" dirty="0"/>
              <a:t>Avid revolutionaries who bitterly opposed Romanization with violence</a:t>
            </a:r>
          </a:p>
          <a:p>
            <a:pPr lvl="1"/>
            <a:r>
              <a:rPr lang="en-GB" dirty="0"/>
              <a:t>Some associated with Jesus &amp; one Apostle was named Zealot (</a:t>
            </a:r>
            <a:r>
              <a:rPr lang="en-US" dirty="0"/>
              <a:t>Lk 6:15 and Acts 1:13)</a:t>
            </a:r>
            <a:endParaRPr lang="en-GB" dirty="0"/>
          </a:p>
          <a:p>
            <a:pPr lvl="1"/>
            <a:r>
              <a:rPr lang="en-GB" dirty="0"/>
              <a:t>Sicarii were an even more fearsome subgroup known for their terrorist activities</a:t>
            </a:r>
          </a:p>
        </p:txBody>
      </p:sp>
    </p:spTree>
    <p:extLst>
      <p:ext uri="{BB962C8B-B14F-4D97-AF65-F5344CB8AC3E}">
        <p14:creationId xmlns:p14="http://schemas.microsoft.com/office/powerpoint/2010/main" val="366253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EEA-3AED-68DC-C8B1-7BA8BBC87CD4}"/>
              </a:ext>
            </a:extLst>
          </p:cNvPr>
          <p:cNvSpPr>
            <a:spLocks noGrp="1"/>
          </p:cNvSpPr>
          <p:nvPr>
            <p:ph type="title"/>
          </p:nvPr>
        </p:nvSpPr>
        <p:spPr>
          <a:xfrm>
            <a:off x="838200" y="122619"/>
            <a:ext cx="10515600" cy="389446"/>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Learning Outcomes</a:t>
            </a:r>
            <a:endParaRPr lang="en-GB"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BAC454C-291E-60AA-48AF-EAFAA6599C29}"/>
              </a:ext>
            </a:extLst>
          </p:cNvPr>
          <p:cNvSpPr>
            <a:spLocks noGrp="1"/>
          </p:cNvSpPr>
          <p:nvPr>
            <p:ph idx="1"/>
          </p:nvPr>
        </p:nvSpPr>
        <p:spPr>
          <a:xfrm>
            <a:off x="73152" y="630936"/>
            <a:ext cx="12118848" cy="6227064"/>
          </a:xfrm>
        </p:spPr>
        <p:txBody>
          <a:bodyPr>
            <a:normAutofit fontScale="85000" lnSpcReduction="20000"/>
          </a:bodyPr>
          <a:lstStyle/>
          <a:p>
            <a:pPr marL="514350" indent="-514350">
              <a:lnSpc>
                <a:spcPct val="120000"/>
              </a:lnSpc>
              <a:buFont typeface="+mj-lt"/>
              <a:buAutoNum type="arabicPeriod"/>
            </a:pPr>
            <a:endParaRPr lang="en-US" dirty="0"/>
          </a:p>
          <a:p>
            <a:pPr marL="514350" indent="-514350">
              <a:lnSpc>
                <a:spcPct val="120000"/>
              </a:lnSpc>
              <a:buFont typeface="+mj-lt"/>
              <a:buAutoNum type="arabicPeriod"/>
            </a:pPr>
            <a:r>
              <a:rPr lang="en-US" dirty="0"/>
              <a:t>Explain the relevance of the Hellenization and Romanization of Palestine by the Herodian dynasty for interpretation of the New Testament.</a:t>
            </a:r>
          </a:p>
          <a:p>
            <a:pPr marL="514350" indent="-514350">
              <a:lnSpc>
                <a:spcPct val="120000"/>
              </a:lnSpc>
              <a:buFont typeface="+mj-lt"/>
              <a:buAutoNum type="arabicPeriod"/>
            </a:pPr>
            <a:endParaRPr lang="en-US" dirty="0"/>
          </a:p>
          <a:p>
            <a:pPr marL="514350" indent="-514350">
              <a:lnSpc>
                <a:spcPct val="120000"/>
              </a:lnSpc>
              <a:buFont typeface="+mj-lt"/>
              <a:buAutoNum type="arabicPeriod"/>
            </a:pPr>
            <a:r>
              <a:rPr lang="en-US" dirty="0"/>
              <a:t>Explain the relevance of the varying responses of first century Jewish sects, namely, Pharisees, Sadducees, Herodians and the Scribes, to the presence of the Roman colonial rulers for interpreting the Gospels.</a:t>
            </a:r>
          </a:p>
          <a:p>
            <a:pPr marL="514350" indent="-514350">
              <a:lnSpc>
                <a:spcPct val="120000"/>
              </a:lnSpc>
              <a:buFont typeface="+mj-lt"/>
              <a:buAutoNum type="arabicPeriod"/>
            </a:pPr>
            <a:endParaRPr lang="en-US" dirty="0"/>
          </a:p>
          <a:p>
            <a:pPr marL="514350" indent="-514350">
              <a:lnSpc>
                <a:spcPct val="120000"/>
              </a:lnSpc>
              <a:buFont typeface="+mj-lt"/>
              <a:buAutoNum type="arabicPeriod"/>
            </a:pPr>
            <a:r>
              <a:rPr lang="en-US" dirty="0"/>
              <a:t>Assess the various ways in which the New Testament conceptually and successfully reimagined the temple institution.</a:t>
            </a:r>
          </a:p>
          <a:p>
            <a:pPr marL="514350" indent="-514350">
              <a:lnSpc>
                <a:spcPct val="120000"/>
              </a:lnSpc>
              <a:buFont typeface="+mj-lt"/>
              <a:buAutoNum type="arabicPeriod"/>
            </a:pPr>
            <a:endParaRPr lang="en-US" dirty="0"/>
          </a:p>
          <a:p>
            <a:pPr marL="514350" indent="-514350">
              <a:lnSpc>
                <a:spcPct val="120000"/>
              </a:lnSpc>
              <a:buFont typeface="+mj-lt"/>
              <a:buAutoNum type="arabicPeriod"/>
            </a:pPr>
            <a:r>
              <a:rPr lang="en-US" dirty="0"/>
              <a:t>Using appropriate examples, illustrate the different dynamics of the relationships between diaspora Jews and the Christian Churches in the cities of first century Graeco-Roman Empire. </a:t>
            </a:r>
            <a:endParaRPr lang="en-GB" dirty="0"/>
          </a:p>
        </p:txBody>
      </p:sp>
    </p:spTree>
    <p:extLst>
      <p:ext uri="{BB962C8B-B14F-4D97-AF65-F5344CB8AC3E}">
        <p14:creationId xmlns:p14="http://schemas.microsoft.com/office/powerpoint/2010/main" val="396296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3B83A-7F99-CCB3-CCD7-204BC9154900}"/>
              </a:ext>
            </a:extLst>
          </p:cNvPr>
          <p:cNvSpPr>
            <a:spLocks noGrp="1"/>
          </p:cNvSpPr>
          <p:nvPr>
            <p:ph type="title"/>
          </p:nvPr>
        </p:nvSpPr>
        <p:spPr>
          <a:xfrm>
            <a:off x="179832" y="666877"/>
            <a:ext cx="11832336" cy="4718939"/>
          </a:xfrm>
        </p:spPr>
        <p:txBody>
          <a:bodyPr>
            <a:normAutofit fontScale="90000"/>
          </a:bodyPr>
          <a:lstStyle/>
          <a:p>
            <a:pPr algn="ctr"/>
            <a:r>
              <a:rPr lang="en-GB" sz="4900" dirty="0">
                <a:solidFill>
                  <a:srgbClr val="C00000"/>
                </a:solidFill>
                <a:effectLst>
                  <a:outerShdw blurRad="38100" dist="38100" dir="2700000" algn="tl">
                    <a:srgbClr val="000000">
                      <a:alpha val="43137"/>
                    </a:srgbClr>
                  </a:outerShdw>
                </a:effectLst>
              </a:rPr>
              <a:t>Formative Assessment Question</a:t>
            </a:r>
            <a:br>
              <a:rPr lang="en-GB" dirty="0"/>
            </a:br>
            <a:br>
              <a:rPr lang="en-GB" dirty="0"/>
            </a:br>
            <a:r>
              <a:rPr lang="en-US" dirty="0"/>
              <a:t>Explain the relevance of the varying responses of first century Jewish sects, namely, Pharisees, Sadducees, Herodians and the Scribes, to the presence of the Roman colonial rulers for interpreting the Gospels.</a:t>
            </a:r>
            <a:br>
              <a:rPr lang="en-US" dirty="0"/>
            </a:br>
            <a:endParaRPr lang="en-GB" dirty="0"/>
          </a:p>
        </p:txBody>
      </p:sp>
    </p:spTree>
    <p:extLst>
      <p:ext uri="{BB962C8B-B14F-4D97-AF65-F5344CB8AC3E}">
        <p14:creationId xmlns:p14="http://schemas.microsoft.com/office/powerpoint/2010/main" val="310890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706557-8C59-7C86-7BC1-180743DF8FE2}"/>
              </a:ext>
            </a:extLst>
          </p:cNvPr>
          <p:cNvSpPr txBox="1"/>
          <p:nvPr/>
        </p:nvSpPr>
        <p:spPr>
          <a:xfrm>
            <a:off x="7481455" y="212735"/>
            <a:ext cx="4710545" cy="64325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FF"/>
                </a:highlight>
                <a:uLnTx/>
                <a:uFillTx/>
                <a:latin typeface="system-ui"/>
                <a:ea typeface="+mn-ea"/>
                <a:cs typeface="+mn-cs"/>
              </a:rPr>
              <a:t> </a:t>
            </a: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FF"/>
                </a:highlight>
                <a:uLnTx/>
                <a:uFillTx/>
                <a:latin typeface="system-ui"/>
                <a:ea typeface="+mn-ea"/>
                <a:cs typeface="+mn-cs"/>
              </a:rPr>
              <a:t>Jews in the Diaspora: Acts 2:5-11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FF"/>
              </a:highlight>
              <a:uLnTx/>
              <a:uFillTx/>
              <a:latin typeface="system-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“Now there were staying in Jerusalem God-fearing Jews from every nation under heaven…how is it that each of us hears them in our native language?</a:t>
            </a:r>
            <a:r>
              <a:rPr kumimoji="0" lang="en-US" sz="24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 </a:t>
            </a:r>
            <a:r>
              <a:rPr kumimoji="0" lang="en-US" sz="24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Parthians, Medes and Elamites; residents of Mesopotamia, Judea and Cappadocia, Pontus and Asia,</a:t>
            </a:r>
            <a:r>
              <a:rPr kumimoji="0" lang="en-US" sz="24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 </a:t>
            </a:r>
            <a:r>
              <a:rPr kumimoji="0" lang="en-US" sz="24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Phrygia and Pamphylia, Egypt and the parts of Libya near Cyrene; visitors from Rome</a:t>
            </a:r>
            <a:r>
              <a:rPr kumimoji="0" lang="en-US" sz="24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 </a:t>
            </a:r>
            <a:r>
              <a:rPr kumimoji="0" lang="en-US" sz="24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(both Jews and converts to Judaism); Cretans and Arabs – we hear them declaring the wonders of God in our own tongues!’”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People in Jerusalem at Pentecost Map - Acts 2 Nations of Pentecost">
            <a:extLst>
              <a:ext uri="{FF2B5EF4-FFF2-40B4-BE49-F238E27FC236}">
                <a16:creationId xmlns:a16="http://schemas.microsoft.com/office/drawing/2014/main" id="{198B3040-53C7-83B0-DFF4-60F1A9046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5534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F63F26-7E7E-278E-E94D-B2BB274830DE}"/>
              </a:ext>
            </a:extLst>
          </p:cNvPr>
          <p:cNvSpPr/>
          <p:nvPr/>
        </p:nvSpPr>
        <p:spPr>
          <a:xfrm>
            <a:off x="6003636" y="6645265"/>
            <a:ext cx="1551709" cy="212735"/>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54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E9879C-FB4B-DC30-66B2-E6E5CA6350A8}"/>
              </a:ext>
            </a:extLst>
          </p:cNvPr>
          <p:cNvSpPr>
            <a:spLocks noGrp="1"/>
          </p:cNvSpPr>
          <p:nvPr>
            <p:ph type="title"/>
          </p:nvPr>
        </p:nvSpPr>
        <p:spPr>
          <a:xfrm>
            <a:off x="230036" y="70419"/>
            <a:ext cx="11628407" cy="257385"/>
          </a:xfrm>
        </p:spPr>
        <p:txBody>
          <a:bodyPr>
            <a:noAutofit/>
          </a:bodyPr>
          <a:lstStyle/>
          <a:p>
            <a:pPr algn="ctr"/>
            <a:r>
              <a:rPr lang="en-US" sz="2400" dirty="0">
                <a:solidFill>
                  <a:srgbClr val="C00000"/>
                </a:solidFill>
                <a:effectLst>
                  <a:outerShdw blurRad="38100" dist="38100" dir="2700000" algn="tl">
                    <a:srgbClr val="000000">
                      <a:alpha val="43137"/>
                    </a:srgbClr>
                  </a:outerShdw>
                </a:effectLst>
              </a:rPr>
              <a:t>Jewish Diaspora Communities in other Locations</a:t>
            </a:r>
            <a:endParaRPr lang="en-GB" sz="2400" dirty="0">
              <a:solidFill>
                <a:srgbClr val="C0000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27B45E0C-C3F9-B732-BD18-0466E5DAF74A}"/>
              </a:ext>
            </a:extLst>
          </p:cNvPr>
          <p:cNvSpPr>
            <a:spLocks noGrp="1"/>
          </p:cNvSpPr>
          <p:nvPr>
            <p:ph idx="1"/>
          </p:nvPr>
        </p:nvSpPr>
        <p:spPr>
          <a:xfrm>
            <a:off x="0" y="411480"/>
            <a:ext cx="12191999" cy="6446520"/>
          </a:xfrm>
        </p:spPr>
        <p:txBody>
          <a:bodyPr>
            <a:noAutofit/>
          </a:bodyPr>
          <a:lstStyle/>
          <a:p>
            <a:r>
              <a:rPr lang="en-GB" sz="1600" dirty="0">
                <a:effectLst>
                  <a:outerShdw blurRad="38100" dist="38100" dir="2700000" algn="tl">
                    <a:srgbClr val="000000">
                      <a:alpha val="43137"/>
                    </a:srgbClr>
                  </a:outerShdw>
                </a:effectLst>
                <a:latin typeface="Aptos" panose="020B0004020202020204" pitchFamily="34" charset="0"/>
              </a:rPr>
              <a:t>Josephus</a:t>
            </a:r>
          </a:p>
          <a:p>
            <a:pPr lvl="1"/>
            <a:r>
              <a:rPr lang="en-GB" sz="1600" dirty="0" err="1">
                <a:latin typeface="Aptos" panose="020B0004020202020204" pitchFamily="34" charset="0"/>
              </a:rPr>
              <a:t>Nehardea</a:t>
            </a:r>
            <a:r>
              <a:rPr lang="en-GB" sz="1600" dirty="0">
                <a:latin typeface="Aptos" panose="020B0004020202020204" pitchFamily="34" charset="0"/>
              </a:rPr>
              <a:t> &amp; Nisibis (Josephus, Ant. 18.9.1 §§311-312), </a:t>
            </a:r>
          </a:p>
          <a:p>
            <a:pPr lvl="1"/>
            <a:r>
              <a:rPr lang="en-GB" sz="1600" dirty="0">
                <a:latin typeface="Aptos" panose="020B0004020202020204" pitchFamily="34" charset="0"/>
              </a:rPr>
              <a:t>Seleucia (Josephus, Ant. 18.9.8-9 §§372-379), </a:t>
            </a:r>
          </a:p>
          <a:p>
            <a:pPr lvl="1"/>
            <a:r>
              <a:rPr lang="en-GB" sz="1600" dirty="0">
                <a:latin typeface="Aptos" panose="020B0004020202020204" pitchFamily="34" charset="0"/>
              </a:rPr>
              <a:t>Antioch (Josephus, Ant. 12.3.1 §119), </a:t>
            </a:r>
          </a:p>
          <a:p>
            <a:pPr lvl="1"/>
            <a:r>
              <a:rPr lang="en-GB" sz="1600" dirty="0">
                <a:latin typeface="Aptos" panose="020B0004020202020204" pitchFamily="34" charset="0"/>
              </a:rPr>
              <a:t>Lydia and Phrygia in Asia Minor (Josephus, Ant. 12.3.4 §§147-153)</a:t>
            </a:r>
          </a:p>
          <a:p>
            <a:endParaRPr lang="en-GB" sz="1600" dirty="0">
              <a:effectLst>
                <a:outerShdw blurRad="38100" dist="38100" dir="2700000" algn="tl">
                  <a:srgbClr val="000000">
                    <a:alpha val="43137"/>
                  </a:srgbClr>
                </a:outerShdw>
              </a:effectLst>
              <a:latin typeface="Aptos" panose="020B0004020202020204" pitchFamily="34" charset="0"/>
            </a:endParaRPr>
          </a:p>
          <a:p>
            <a:r>
              <a:rPr lang="en-GB" sz="1600" dirty="0">
                <a:effectLst>
                  <a:outerShdw blurRad="38100" dist="38100" dir="2700000" algn="tl">
                    <a:srgbClr val="000000">
                      <a:alpha val="43137"/>
                    </a:srgbClr>
                  </a:outerShdw>
                </a:effectLst>
                <a:latin typeface="Aptos" panose="020B0004020202020204" pitchFamily="34" charset="0"/>
              </a:rPr>
              <a:t>Discovered Papyri</a:t>
            </a:r>
          </a:p>
          <a:p>
            <a:pPr lvl="1"/>
            <a:r>
              <a:rPr lang="en-GB" sz="1600" dirty="0">
                <a:latin typeface="Aptos" panose="020B0004020202020204" pitchFamily="34" charset="0"/>
              </a:rPr>
              <a:t>Egypt, </a:t>
            </a:r>
            <a:r>
              <a:rPr lang="en-GB" sz="1600" dirty="0" err="1">
                <a:latin typeface="Aptos" panose="020B0004020202020204" pitchFamily="34" charset="0"/>
              </a:rPr>
              <a:t>Teuchira</a:t>
            </a:r>
            <a:r>
              <a:rPr lang="en-GB" sz="1600" dirty="0">
                <a:latin typeface="Aptos" panose="020B0004020202020204" pitchFamily="34" charset="0"/>
              </a:rPr>
              <a:t>, Apollonia, Ptolemais, &amp; Latin-speaking North Africa </a:t>
            </a:r>
          </a:p>
          <a:p>
            <a:endParaRPr lang="en-GB" sz="1600" dirty="0">
              <a:effectLst>
                <a:outerShdw blurRad="38100" dist="38100" dir="2700000" algn="tl">
                  <a:srgbClr val="000000">
                    <a:alpha val="43137"/>
                  </a:srgbClr>
                </a:outerShdw>
              </a:effectLst>
              <a:latin typeface="Aptos" panose="020B0004020202020204" pitchFamily="34" charset="0"/>
            </a:endParaRPr>
          </a:p>
          <a:p>
            <a:r>
              <a:rPr lang="en-GB" sz="1600" dirty="0">
                <a:effectLst>
                  <a:outerShdw blurRad="38100" dist="38100" dir="2700000" algn="tl">
                    <a:srgbClr val="000000">
                      <a:alpha val="43137"/>
                    </a:srgbClr>
                  </a:outerShdw>
                </a:effectLst>
                <a:latin typeface="Aptos" panose="020B0004020202020204" pitchFamily="34" charset="0"/>
              </a:rPr>
              <a:t>Philo, </a:t>
            </a:r>
            <a:r>
              <a:rPr lang="en-GB" sz="1600" i="1" dirty="0">
                <a:effectLst>
                  <a:outerShdw blurRad="38100" dist="38100" dir="2700000" algn="tl">
                    <a:srgbClr val="000000">
                      <a:alpha val="43137"/>
                    </a:srgbClr>
                  </a:outerShdw>
                </a:effectLst>
                <a:latin typeface="Aptos" panose="020B0004020202020204" pitchFamily="34" charset="0"/>
              </a:rPr>
              <a:t>Legato</a:t>
            </a:r>
            <a:r>
              <a:rPr lang="en-GB" sz="1600" dirty="0">
                <a:effectLst>
                  <a:outerShdw blurRad="38100" dist="38100" dir="2700000" algn="tl">
                    <a:srgbClr val="000000">
                      <a:alpha val="43137"/>
                    </a:srgbClr>
                  </a:outerShdw>
                </a:effectLst>
                <a:latin typeface="Aptos" panose="020B0004020202020204" pitchFamily="34" charset="0"/>
              </a:rPr>
              <a:t> 281-282</a:t>
            </a:r>
          </a:p>
          <a:p>
            <a:pPr lvl="1"/>
            <a:r>
              <a:rPr lang="en-GB" sz="1600" dirty="0">
                <a:latin typeface="Aptos" panose="020B0004020202020204" pitchFamily="34" charset="0"/>
              </a:rPr>
              <a:t>Crete</a:t>
            </a:r>
          </a:p>
          <a:p>
            <a:endParaRPr lang="en-GB" sz="1600" dirty="0">
              <a:effectLst>
                <a:outerShdw blurRad="38100" dist="38100" dir="2700000" algn="tl">
                  <a:srgbClr val="000000">
                    <a:alpha val="43137"/>
                  </a:srgbClr>
                </a:outerShdw>
              </a:effectLst>
              <a:latin typeface="Aptos" panose="020B0004020202020204" pitchFamily="34" charset="0"/>
            </a:endParaRPr>
          </a:p>
          <a:p>
            <a:r>
              <a:rPr lang="en-GB" sz="1600" dirty="0">
                <a:effectLst>
                  <a:outerShdw blurRad="38100" dist="38100" dir="2700000" algn="tl">
                    <a:srgbClr val="000000">
                      <a:alpha val="43137"/>
                    </a:srgbClr>
                  </a:outerShdw>
                </a:effectLst>
                <a:latin typeface="Aptos" panose="020B0004020202020204" pitchFamily="34" charset="0"/>
              </a:rPr>
              <a:t>Other Locations</a:t>
            </a:r>
          </a:p>
          <a:p>
            <a:pPr lvl="1"/>
            <a:r>
              <a:rPr lang="en-US" sz="1600" dirty="0">
                <a:latin typeface="Aptos" panose="020B0004020202020204" pitchFamily="34" charset="0"/>
              </a:rPr>
              <a:t>Kingdom of Bosporus (AD 41 inscription) </a:t>
            </a:r>
            <a:endParaRPr lang="en-GB" sz="1600" dirty="0">
              <a:latin typeface="Aptos" panose="020B0004020202020204" pitchFamily="34" charset="0"/>
            </a:endParaRPr>
          </a:p>
          <a:p>
            <a:pPr lvl="1"/>
            <a:r>
              <a:rPr lang="en-GB" sz="1600" dirty="0">
                <a:latin typeface="Aptos" panose="020B0004020202020204" pitchFamily="34" charset="0"/>
              </a:rPr>
              <a:t>Macedonia </a:t>
            </a:r>
          </a:p>
          <a:p>
            <a:pPr lvl="1"/>
            <a:r>
              <a:rPr lang="en-GB" sz="1600" dirty="0">
                <a:latin typeface="Aptos" panose="020B0004020202020204" pitchFamily="34" charset="0"/>
              </a:rPr>
              <a:t>Greece </a:t>
            </a:r>
          </a:p>
          <a:p>
            <a:pPr lvl="1"/>
            <a:r>
              <a:rPr lang="en-GB" sz="1600" dirty="0">
                <a:latin typeface="Aptos" panose="020B0004020202020204" pitchFamily="34" charset="0"/>
              </a:rPr>
              <a:t>Aetolia </a:t>
            </a:r>
          </a:p>
          <a:p>
            <a:pPr lvl="1"/>
            <a:r>
              <a:rPr lang="en-GB" sz="1600" dirty="0">
                <a:latin typeface="Aptos" panose="020B0004020202020204" pitchFamily="34" charset="0"/>
              </a:rPr>
              <a:t>Attica </a:t>
            </a:r>
          </a:p>
          <a:p>
            <a:pPr lvl="1"/>
            <a:r>
              <a:rPr lang="en-GB" sz="1600" dirty="0">
                <a:latin typeface="Aptos" panose="020B0004020202020204" pitchFamily="34" charset="0"/>
              </a:rPr>
              <a:t>Corinth </a:t>
            </a:r>
          </a:p>
          <a:p>
            <a:pPr lvl="1"/>
            <a:r>
              <a:rPr lang="en-GB" sz="1600" dirty="0">
                <a:latin typeface="Aptos" panose="020B0004020202020204" pitchFamily="34" charset="0"/>
              </a:rPr>
              <a:t>The Peloponnese </a:t>
            </a:r>
          </a:p>
          <a:p>
            <a:pPr lvl="1"/>
            <a:r>
              <a:rPr lang="en-GB" sz="1600" dirty="0">
                <a:latin typeface="Aptos" panose="020B0004020202020204" pitchFamily="34" charset="0"/>
              </a:rPr>
              <a:t>Euboea</a:t>
            </a:r>
          </a:p>
        </p:txBody>
      </p:sp>
    </p:spTree>
    <p:extLst>
      <p:ext uri="{BB962C8B-B14F-4D97-AF65-F5344CB8AC3E}">
        <p14:creationId xmlns:p14="http://schemas.microsoft.com/office/powerpoint/2010/main" val="3990151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AD5B6-E306-5E62-ABA6-10CB480F5535}"/>
              </a:ext>
            </a:extLst>
          </p:cNvPr>
          <p:cNvSpPr>
            <a:spLocks noGrp="1"/>
          </p:cNvSpPr>
          <p:nvPr>
            <p:ph type="title"/>
          </p:nvPr>
        </p:nvSpPr>
        <p:spPr>
          <a:xfrm>
            <a:off x="152400" y="0"/>
            <a:ext cx="11887200" cy="621791"/>
          </a:xfrm>
        </p:spPr>
        <p:txBody>
          <a:bodyPr>
            <a:noAutofit/>
          </a:bodyPr>
          <a:lstStyle/>
          <a:p>
            <a:pPr algn="ctr"/>
            <a:r>
              <a:rPr lang="en-GB" sz="3200" dirty="0">
                <a:solidFill>
                  <a:srgbClr val="C00000"/>
                </a:solidFill>
                <a:effectLst>
                  <a:outerShdw blurRad="38100" dist="38100" dir="2700000" algn="tl">
                    <a:srgbClr val="000000">
                      <a:alpha val="43137"/>
                    </a:srgbClr>
                  </a:outerShdw>
                </a:effectLst>
              </a:rPr>
              <a:t>Jews in the Graeco-Roman Diaspora</a:t>
            </a:r>
          </a:p>
        </p:txBody>
      </p:sp>
      <p:sp>
        <p:nvSpPr>
          <p:cNvPr id="4" name="Content Placeholder 3">
            <a:extLst>
              <a:ext uri="{FF2B5EF4-FFF2-40B4-BE49-F238E27FC236}">
                <a16:creationId xmlns:a16="http://schemas.microsoft.com/office/drawing/2014/main" id="{10706C8F-9AF4-A6E4-2DB2-DF7A4FBC43C1}"/>
              </a:ext>
            </a:extLst>
          </p:cNvPr>
          <p:cNvSpPr>
            <a:spLocks noGrp="1"/>
          </p:cNvSpPr>
          <p:nvPr>
            <p:ph idx="1"/>
          </p:nvPr>
        </p:nvSpPr>
        <p:spPr>
          <a:xfrm>
            <a:off x="0" y="722376"/>
            <a:ext cx="12192000" cy="6135624"/>
          </a:xfrm>
        </p:spPr>
        <p:txBody>
          <a:bodyPr>
            <a:normAutofit lnSpcReduction="10000"/>
          </a:bodyPr>
          <a:lstStyle/>
          <a:p>
            <a:pPr marL="514350" indent="-514350">
              <a:buFont typeface="+mj-lt"/>
              <a:buAutoNum type="arabicPeriod"/>
            </a:pPr>
            <a:r>
              <a:rPr lang="en-US" dirty="0">
                <a:effectLst>
                  <a:outerShdw blurRad="38100" dist="38100" dir="2700000" algn="tl">
                    <a:srgbClr val="000000">
                      <a:alpha val="43137"/>
                    </a:srgbClr>
                  </a:outerShdw>
                </a:effectLst>
              </a:rPr>
              <a:t>Forced Deportations after invasion</a:t>
            </a:r>
          </a:p>
          <a:p>
            <a:pPr lvl="1"/>
            <a:r>
              <a:rPr lang="en-US" dirty="0"/>
              <a:t>Assyrian (Northern Israel) - 722 BC (2 Kgs 15-17)</a:t>
            </a:r>
          </a:p>
          <a:p>
            <a:pPr lvl="1"/>
            <a:r>
              <a:rPr lang="en-US" dirty="0"/>
              <a:t>Babylonian (South Judea) - 581 BC (2 Kgs 23-25)</a:t>
            </a:r>
          </a:p>
          <a:p>
            <a:pPr lvl="1"/>
            <a:r>
              <a:rPr lang="en-US" dirty="0"/>
              <a:t>Egyptian invasion &amp; dispersion to Alexandria 322 BC</a:t>
            </a:r>
          </a:p>
          <a:p>
            <a:pPr lvl="1"/>
            <a:r>
              <a:rPr lang="en-US" dirty="0"/>
              <a:t>Syrian invasion of Babylon and transporting Jews to Asia Minor 223 BC</a:t>
            </a:r>
          </a:p>
          <a:p>
            <a:pPr lvl="1"/>
            <a:r>
              <a:rPr lang="en-US" dirty="0"/>
              <a:t>Internal displacement of some Judeans to Southern Galilee (e.g., Jesus’ family Lk 2:3-5)</a:t>
            </a:r>
          </a:p>
          <a:p>
            <a:pPr lvl="1"/>
            <a:r>
              <a:rPr lang="en-US" dirty="0"/>
              <a:t>Roman I – 63BC</a:t>
            </a:r>
          </a:p>
          <a:p>
            <a:pPr lvl="1"/>
            <a:r>
              <a:rPr lang="en-US" dirty="0"/>
              <a:t>Roman II – 70 AD</a:t>
            </a:r>
          </a:p>
          <a:p>
            <a:pPr marL="514350" indent="-514350">
              <a:buFont typeface="+mj-lt"/>
              <a:buAutoNum type="arabicPeriod"/>
            </a:pPr>
            <a:endParaRPr lang="en-US" dirty="0"/>
          </a:p>
          <a:p>
            <a:pPr marL="514350" indent="-514350">
              <a:buFont typeface="+mj-lt"/>
              <a:buAutoNum type="arabicPeriod"/>
            </a:pPr>
            <a:r>
              <a:rPr lang="en-US" dirty="0">
                <a:effectLst>
                  <a:outerShdw blurRad="38100" dist="38100" dir="2700000" algn="tl">
                    <a:srgbClr val="000000">
                      <a:alpha val="43137"/>
                    </a:srgbClr>
                  </a:outerShdw>
                </a:effectLst>
              </a:rPr>
              <a:t>Voluntary Migration</a:t>
            </a:r>
          </a:p>
          <a:p>
            <a:pPr lvl="1"/>
            <a:r>
              <a:rPr lang="en-US" dirty="0"/>
              <a:t>Especially to Egypt (e.g., Matt 2:13-15)</a:t>
            </a:r>
          </a:p>
          <a:p>
            <a:pPr marL="0" indent="0">
              <a:buNone/>
            </a:pPr>
            <a:endParaRPr lang="en-US" dirty="0"/>
          </a:p>
          <a:p>
            <a:pPr marL="514350" indent="-514350">
              <a:buFont typeface="+mj-lt"/>
              <a:buAutoNum type="arabicPeriod"/>
            </a:pPr>
            <a:r>
              <a:rPr lang="en-US" dirty="0">
                <a:effectLst>
                  <a:outerShdw blurRad="38100" dist="38100" dir="2700000" algn="tl">
                    <a:srgbClr val="000000">
                      <a:alpha val="43137"/>
                    </a:srgbClr>
                  </a:outerShdw>
                </a:effectLst>
              </a:rPr>
              <a:t>Philo (</a:t>
            </a:r>
            <a:r>
              <a:rPr lang="en-US" i="1" dirty="0">
                <a:effectLst>
                  <a:outerShdw blurRad="38100" dist="38100" dir="2700000" algn="tl">
                    <a:srgbClr val="000000">
                      <a:alpha val="43137"/>
                    </a:srgbClr>
                  </a:outerShdw>
                </a:effectLst>
              </a:rPr>
              <a:t>In </a:t>
            </a:r>
            <a:r>
              <a:rPr lang="en-US" i="1" dirty="0" err="1">
                <a:effectLst>
                  <a:outerShdw blurRad="38100" dist="38100" dir="2700000" algn="tl">
                    <a:srgbClr val="000000">
                      <a:alpha val="43137"/>
                    </a:srgbClr>
                  </a:outerShdw>
                </a:effectLst>
              </a:rPr>
              <a:t>Flaccum</a:t>
            </a:r>
            <a:r>
              <a:rPr 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43, 45) – 38 AD</a:t>
            </a:r>
          </a:p>
          <a:p>
            <a:pPr lvl="1"/>
            <a:r>
              <a:rPr lang="en-US" dirty="0"/>
              <a:t>“Jews dwelling in Alexandria and Egypt from the Libyan slope to the borders of Ethiopia do not fall short of a million” and “no single country can contain the Jews because of their multitude”</a:t>
            </a:r>
            <a:endParaRPr lang="en-GB" dirty="0"/>
          </a:p>
        </p:txBody>
      </p:sp>
    </p:spTree>
    <p:extLst>
      <p:ext uri="{BB962C8B-B14F-4D97-AF65-F5344CB8AC3E}">
        <p14:creationId xmlns:p14="http://schemas.microsoft.com/office/powerpoint/2010/main" val="8953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B19D-A259-7153-0F7A-FC20946A2F12}"/>
              </a:ext>
            </a:extLst>
          </p:cNvPr>
          <p:cNvSpPr>
            <a:spLocks noGrp="1"/>
          </p:cNvSpPr>
          <p:nvPr>
            <p:ph type="title"/>
          </p:nvPr>
        </p:nvSpPr>
        <p:spPr>
          <a:xfrm>
            <a:off x="193548" y="127381"/>
            <a:ext cx="11804904" cy="494411"/>
          </a:xfrm>
        </p:spPr>
        <p:txBody>
          <a:bodyPr>
            <a:normAutofit fontScale="90000"/>
          </a:bodyPr>
          <a:lstStyle/>
          <a:p>
            <a:pPr algn="ctr"/>
            <a:r>
              <a:rPr lang="en-GB" dirty="0">
                <a:solidFill>
                  <a:srgbClr val="C00000"/>
                </a:solidFill>
                <a:effectLst>
                  <a:outerShdw blurRad="38100" dist="38100" dir="2700000" algn="tl">
                    <a:srgbClr val="000000">
                      <a:alpha val="43137"/>
                    </a:srgbClr>
                  </a:outerShdw>
                </a:effectLst>
              </a:rPr>
              <a:t>Factors that determined how Jews coped with diaspora</a:t>
            </a:r>
          </a:p>
        </p:txBody>
      </p:sp>
      <p:sp>
        <p:nvSpPr>
          <p:cNvPr id="3" name="Content Placeholder 2">
            <a:extLst>
              <a:ext uri="{FF2B5EF4-FFF2-40B4-BE49-F238E27FC236}">
                <a16:creationId xmlns:a16="http://schemas.microsoft.com/office/drawing/2014/main" id="{B01D2494-7E7B-F61D-90E3-083E9DE08D0D}"/>
              </a:ext>
            </a:extLst>
          </p:cNvPr>
          <p:cNvSpPr>
            <a:spLocks noGrp="1"/>
          </p:cNvSpPr>
          <p:nvPr>
            <p:ph idx="1"/>
          </p:nvPr>
        </p:nvSpPr>
        <p:spPr>
          <a:xfrm>
            <a:off x="193548" y="896112"/>
            <a:ext cx="11998452" cy="5961888"/>
          </a:xfrm>
        </p:spPr>
        <p:txBody>
          <a:bodyPr>
            <a:normAutofit fontScale="92500" lnSpcReduction="20000"/>
          </a:bodyPr>
          <a:lstStyle/>
          <a:p>
            <a:r>
              <a:rPr lang="en-GB" sz="3200" dirty="0">
                <a:effectLst>
                  <a:outerShdw blurRad="38100" dist="38100" dir="2700000" algn="tl">
                    <a:srgbClr val="000000">
                      <a:alpha val="43137"/>
                    </a:srgbClr>
                  </a:outerShdw>
                </a:effectLst>
              </a:rPr>
              <a:t>Socio-Economic Factors</a:t>
            </a:r>
          </a:p>
          <a:p>
            <a:pPr lvl="1"/>
            <a:r>
              <a:rPr lang="en-GB" sz="2800" dirty="0"/>
              <a:t>Socio-Economic circumstances and opportunities in diaspora and its impact on choices the Jews might make</a:t>
            </a:r>
          </a:p>
          <a:p>
            <a:endParaRPr lang="en-GB" sz="3200" dirty="0"/>
          </a:p>
          <a:p>
            <a:r>
              <a:rPr lang="en-GB" sz="3200" dirty="0">
                <a:effectLst>
                  <a:outerShdw blurRad="38100" dist="38100" dir="2700000" algn="tl">
                    <a:srgbClr val="000000">
                      <a:alpha val="43137"/>
                    </a:srgbClr>
                  </a:outerShdw>
                </a:effectLst>
              </a:rPr>
              <a:t>Socio-cultural Factors</a:t>
            </a:r>
          </a:p>
          <a:p>
            <a:pPr lvl="1"/>
            <a:r>
              <a:rPr lang="en-GB" sz="2800" dirty="0"/>
              <a:t>The nature of the social interactions with other cultural groups in diaspora and how they impacted the Jews</a:t>
            </a:r>
          </a:p>
          <a:p>
            <a:endParaRPr lang="en-GB" sz="3200" dirty="0"/>
          </a:p>
          <a:p>
            <a:r>
              <a:rPr lang="en-GB" sz="3200" dirty="0">
                <a:effectLst>
                  <a:outerShdw blurRad="38100" dist="38100" dir="2700000" algn="tl">
                    <a:srgbClr val="000000">
                      <a:alpha val="43137"/>
                    </a:srgbClr>
                  </a:outerShdw>
                </a:effectLst>
              </a:rPr>
              <a:t>Political Factors</a:t>
            </a:r>
          </a:p>
          <a:p>
            <a:pPr lvl="1"/>
            <a:r>
              <a:rPr lang="en-GB" sz="2800" dirty="0"/>
              <a:t>The Graeco-Roman Empire’s political vision for conquered cultures which often fluctuated between Emperors</a:t>
            </a:r>
          </a:p>
          <a:p>
            <a:endParaRPr lang="en-GB" sz="3200" dirty="0"/>
          </a:p>
          <a:p>
            <a:r>
              <a:rPr lang="en-GB" sz="3200" dirty="0">
                <a:effectLst>
                  <a:outerShdw blurRad="38100" dist="38100" dir="2700000" algn="tl">
                    <a:srgbClr val="000000">
                      <a:alpha val="43137"/>
                    </a:srgbClr>
                  </a:outerShdw>
                </a:effectLst>
              </a:rPr>
              <a:t>Theological Factors</a:t>
            </a:r>
          </a:p>
          <a:p>
            <a:pPr lvl="1"/>
            <a:r>
              <a:rPr lang="en-GB" sz="2800" dirty="0"/>
              <a:t>Jewish religious understanding and interpretation of their own diaspora existence and its impact on their responses</a:t>
            </a:r>
          </a:p>
        </p:txBody>
      </p:sp>
    </p:spTree>
    <p:extLst>
      <p:ext uri="{BB962C8B-B14F-4D97-AF65-F5344CB8AC3E}">
        <p14:creationId xmlns:p14="http://schemas.microsoft.com/office/powerpoint/2010/main" val="19580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69ECC-DB6B-1D0A-6DAF-B24309C07C82}"/>
              </a:ext>
            </a:extLst>
          </p:cNvPr>
          <p:cNvSpPr>
            <a:spLocks noGrp="1"/>
          </p:cNvSpPr>
          <p:nvPr>
            <p:ph type="title"/>
          </p:nvPr>
        </p:nvSpPr>
        <p:spPr>
          <a:xfrm>
            <a:off x="228600" y="365124"/>
            <a:ext cx="11740896" cy="5843652"/>
          </a:xfrm>
        </p:spPr>
        <p:txBody>
          <a:bodyPr>
            <a:normAutofit/>
          </a:bodyPr>
          <a:lstStyle/>
          <a:p>
            <a:pPr algn="ctr"/>
            <a:r>
              <a:rPr lang="en-GB" dirty="0"/>
              <a:t>In Palestine, Hellenization and Romanization was often insidious and led to varieties of responses over centuries. In the diaspora, on the other hand, Hellenization and Romanization was much more advanced and inevitable even if in different variegated degrees due to the varieties of factors  </a:t>
            </a:r>
          </a:p>
        </p:txBody>
      </p:sp>
    </p:spTree>
    <p:extLst>
      <p:ext uri="{BB962C8B-B14F-4D97-AF65-F5344CB8AC3E}">
        <p14:creationId xmlns:p14="http://schemas.microsoft.com/office/powerpoint/2010/main" val="270954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8A4F-AD1C-8287-244D-4454DE3F6ADD}"/>
              </a:ext>
            </a:extLst>
          </p:cNvPr>
          <p:cNvSpPr>
            <a:spLocks noGrp="1"/>
          </p:cNvSpPr>
          <p:nvPr>
            <p:ph type="title"/>
          </p:nvPr>
        </p:nvSpPr>
        <p:spPr>
          <a:xfrm>
            <a:off x="264543" y="93566"/>
            <a:ext cx="11662914" cy="337264"/>
          </a:xfrm>
        </p:spPr>
        <p:txBody>
          <a:bodyPr>
            <a:noAutofit/>
          </a:bodyPr>
          <a:lstStyle/>
          <a:p>
            <a:pPr algn="ctr"/>
            <a:r>
              <a:rPr lang="en-US" sz="3200" dirty="0">
                <a:solidFill>
                  <a:srgbClr val="C00000"/>
                </a:solidFill>
                <a:effectLst>
                  <a:outerShdw blurRad="38100" dist="38100" dir="2700000" algn="tl">
                    <a:srgbClr val="000000">
                      <a:alpha val="43137"/>
                    </a:srgbClr>
                  </a:outerShdw>
                </a:effectLst>
              </a:rPr>
              <a:t>Spectrum of Jewish Adjustments in Diaspora</a:t>
            </a:r>
            <a:endParaRPr lang="en-GB" sz="32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A55DEEE-E43D-6C50-7C7E-17A5D5EF8F02}"/>
              </a:ext>
            </a:extLst>
          </p:cNvPr>
          <p:cNvSpPr>
            <a:spLocks noGrp="1"/>
          </p:cNvSpPr>
          <p:nvPr>
            <p:ph idx="1"/>
          </p:nvPr>
        </p:nvSpPr>
        <p:spPr>
          <a:xfrm>
            <a:off x="0" y="430830"/>
            <a:ext cx="12106655" cy="6333603"/>
          </a:xfrm>
        </p:spPr>
        <p:txBody>
          <a:bodyPr>
            <a:noAutofit/>
          </a:bodyPr>
          <a:lstStyle/>
          <a:p>
            <a:pPr>
              <a:lnSpc>
                <a:spcPct val="120000"/>
              </a:lnSpc>
            </a:pPr>
            <a:r>
              <a:rPr lang="en-US" sz="2400" dirty="0">
                <a:effectLst>
                  <a:outerShdw blurRad="38100" dist="38100" dir="2700000" algn="tl">
                    <a:srgbClr val="000000">
                      <a:alpha val="43137"/>
                    </a:srgbClr>
                  </a:outerShdw>
                </a:effectLst>
              </a:rPr>
              <a:t>Assimilation or Integration</a:t>
            </a:r>
          </a:p>
          <a:p>
            <a:pPr lvl="1">
              <a:lnSpc>
                <a:spcPct val="120000"/>
              </a:lnSpc>
            </a:pPr>
            <a:r>
              <a:rPr lang="en-US" sz="2000" dirty="0"/>
              <a:t>Abandonment of Jewish identity and adoption of the culture, customs, and values of the dominant or host culture </a:t>
            </a:r>
          </a:p>
          <a:p>
            <a:pPr>
              <a:lnSpc>
                <a:spcPct val="120000"/>
              </a:lnSpc>
            </a:pPr>
            <a:r>
              <a:rPr lang="en-US" sz="2400" dirty="0">
                <a:effectLst>
                  <a:outerShdw blurRad="38100" dist="38100" dir="2700000" algn="tl">
                    <a:srgbClr val="000000">
                      <a:alpha val="43137"/>
                    </a:srgbClr>
                  </a:outerShdw>
                </a:effectLst>
              </a:rPr>
              <a:t>Adaptation</a:t>
            </a:r>
          </a:p>
          <a:p>
            <a:pPr lvl="1">
              <a:lnSpc>
                <a:spcPct val="120000"/>
              </a:lnSpc>
            </a:pPr>
            <a:r>
              <a:rPr lang="en-US" sz="2000" dirty="0"/>
              <a:t>Changes in certain aspects of the migrant culture imposed by the new social and cultural realities of the new environment without significant transformation of the core Jewish values and norms </a:t>
            </a:r>
          </a:p>
          <a:p>
            <a:pPr>
              <a:lnSpc>
                <a:spcPct val="120000"/>
              </a:lnSpc>
            </a:pPr>
            <a:r>
              <a:rPr lang="en-US" sz="2400" dirty="0">
                <a:effectLst>
                  <a:outerShdw blurRad="38100" dist="38100" dir="2700000" algn="tl">
                    <a:srgbClr val="000000">
                      <a:alpha val="43137"/>
                    </a:srgbClr>
                  </a:outerShdw>
                </a:effectLst>
              </a:rPr>
              <a:t>Acculturation</a:t>
            </a:r>
          </a:p>
          <a:p>
            <a:pPr lvl="1">
              <a:lnSpc>
                <a:spcPct val="120000"/>
              </a:lnSpc>
            </a:pPr>
            <a:r>
              <a:rPr lang="en-US" sz="2000" dirty="0"/>
              <a:t>Exchange of cultural norms and patterns between the Jewish community and surrounding culture leading to transformation of both parties</a:t>
            </a:r>
          </a:p>
          <a:p>
            <a:pPr>
              <a:lnSpc>
                <a:spcPct val="120000"/>
              </a:lnSpc>
            </a:pPr>
            <a:r>
              <a:rPr lang="en-US" sz="2400" dirty="0">
                <a:effectLst>
                  <a:outerShdw blurRad="38100" dist="38100" dir="2700000" algn="tl">
                    <a:srgbClr val="000000">
                      <a:alpha val="43137"/>
                    </a:srgbClr>
                  </a:outerShdw>
                </a:effectLst>
              </a:rPr>
              <a:t>Competition</a:t>
            </a:r>
          </a:p>
          <a:p>
            <a:pPr lvl="1">
              <a:lnSpc>
                <a:spcPct val="120000"/>
              </a:lnSpc>
            </a:pPr>
            <a:r>
              <a:rPr lang="en-US" sz="2000" dirty="0"/>
              <a:t>Social and cultural friction and competition with other immigrant or local cultural groups dominance </a:t>
            </a:r>
          </a:p>
          <a:p>
            <a:pPr>
              <a:lnSpc>
                <a:spcPct val="120000"/>
              </a:lnSpc>
            </a:pPr>
            <a:r>
              <a:rPr lang="en-US" sz="2400" dirty="0">
                <a:effectLst>
                  <a:outerShdw blurRad="38100" dist="38100" dir="2700000" algn="tl">
                    <a:srgbClr val="000000">
                      <a:alpha val="43137"/>
                    </a:srgbClr>
                  </a:outerShdw>
                </a:effectLst>
              </a:rPr>
              <a:t>Isolation &amp; Creolization</a:t>
            </a:r>
          </a:p>
          <a:p>
            <a:pPr lvl="1">
              <a:lnSpc>
                <a:spcPct val="120000"/>
              </a:lnSpc>
            </a:pPr>
            <a:r>
              <a:rPr lang="en-GB" sz="2000" dirty="0"/>
              <a:t>Hedged isolationist community or at least resistive adaptation to protect tradition and avoid social and religious contamination </a:t>
            </a:r>
          </a:p>
        </p:txBody>
      </p:sp>
    </p:spTree>
    <p:extLst>
      <p:ext uri="{BB962C8B-B14F-4D97-AF65-F5344CB8AC3E}">
        <p14:creationId xmlns:p14="http://schemas.microsoft.com/office/powerpoint/2010/main" val="362849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7057D-0C6E-E69F-4B46-528B43612CF3}"/>
              </a:ext>
            </a:extLst>
          </p:cNvPr>
          <p:cNvSpPr>
            <a:spLocks noGrp="1"/>
          </p:cNvSpPr>
          <p:nvPr>
            <p:ph type="title"/>
          </p:nvPr>
        </p:nvSpPr>
        <p:spPr>
          <a:xfrm>
            <a:off x="203200" y="228600"/>
            <a:ext cx="11785600" cy="713232"/>
          </a:xfrm>
        </p:spPr>
        <p:txBody>
          <a:bodyPr>
            <a:noAutofit/>
          </a:bodyPr>
          <a:lstStyle/>
          <a:p>
            <a:pPr algn="ctr"/>
            <a:r>
              <a:rPr lang="en-GB" sz="3600" dirty="0">
                <a:solidFill>
                  <a:srgbClr val="C00000"/>
                </a:solidFill>
                <a:effectLst>
                  <a:outerShdw blurRad="38100" dist="38100" dir="2700000" algn="tl">
                    <a:srgbClr val="000000">
                      <a:alpha val="43137"/>
                    </a:srgbClr>
                  </a:outerShdw>
                </a:effectLst>
              </a:rPr>
              <a:t>General Features of Jewish Presence in Diaspora</a:t>
            </a:r>
          </a:p>
        </p:txBody>
      </p:sp>
      <p:sp>
        <p:nvSpPr>
          <p:cNvPr id="5" name="Content Placeholder 4">
            <a:extLst>
              <a:ext uri="{FF2B5EF4-FFF2-40B4-BE49-F238E27FC236}">
                <a16:creationId xmlns:a16="http://schemas.microsoft.com/office/drawing/2014/main" id="{AE0FBEFB-E43B-745A-CBD7-9FBA8BBDACD5}"/>
              </a:ext>
            </a:extLst>
          </p:cNvPr>
          <p:cNvSpPr>
            <a:spLocks noGrp="1"/>
          </p:cNvSpPr>
          <p:nvPr>
            <p:ph idx="1"/>
          </p:nvPr>
        </p:nvSpPr>
        <p:spPr>
          <a:xfrm>
            <a:off x="0" y="1124712"/>
            <a:ext cx="12192000" cy="5541264"/>
          </a:xfrm>
        </p:spPr>
        <p:txBody>
          <a:bodyPr>
            <a:normAutofit fontScale="70000" lnSpcReduction="20000"/>
          </a:bodyPr>
          <a:lstStyle/>
          <a:p>
            <a:pPr>
              <a:lnSpc>
                <a:spcPct val="120000"/>
              </a:lnSpc>
            </a:pPr>
            <a:r>
              <a:rPr lang="en-US" dirty="0"/>
              <a:t>Generally lived in an organized </a:t>
            </a:r>
            <a:r>
              <a:rPr lang="en-US" i="1" dirty="0" err="1"/>
              <a:t>politeuma</a:t>
            </a:r>
            <a:r>
              <a:rPr lang="en-US" dirty="0"/>
              <a:t> which was officially recognized with respect to internal self-government. Most continued to pay the annual tax to the temple until its destruction when the money went to the Romans. Those who could afford returned to Jerusalem for major festivals (Acts 2), and others came for advanced studies </a:t>
            </a:r>
          </a:p>
          <a:p>
            <a:pPr>
              <a:lnSpc>
                <a:spcPct val="120000"/>
              </a:lnSpc>
            </a:pPr>
            <a:r>
              <a:rPr lang="en-US" dirty="0"/>
              <a:t>Many pagans regarded the Jewish God as inferior in their pantheon of gods as He seemed dedicated only to one tribe and was exclusionary. Their attitude therefore ranged from disdain, animosity and sheer dismissiveness.</a:t>
            </a:r>
          </a:p>
          <a:p>
            <a:pPr>
              <a:lnSpc>
                <a:spcPct val="120000"/>
              </a:lnSpc>
            </a:pPr>
            <a:r>
              <a:rPr lang="en-US" dirty="0"/>
              <a:t>Some Jews in response tended to show significant respect to the polytheistic and pagan environment so much so that even though they did not actively participate in them, they were comfortable enough to play public civic roles that demanded acquiescing to paganistic practices. Some Jewish communities were so “liberal” that a two-way traffic with pagan culture developed that allowed for Jews to compromise with pagan practices</a:t>
            </a:r>
          </a:p>
          <a:p>
            <a:pPr>
              <a:lnSpc>
                <a:spcPct val="120000"/>
              </a:lnSpc>
            </a:pPr>
            <a:r>
              <a:rPr lang="en-US" dirty="0"/>
              <a:t>These compromises enabled many Jews of the diaspora to comfortably serve as soldiers, land-owning farmers, agricultural </a:t>
            </a:r>
            <a:r>
              <a:rPr lang="en-US" dirty="0" err="1"/>
              <a:t>labourers</a:t>
            </a:r>
            <a:r>
              <a:rPr lang="en-US" dirty="0"/>
              <a:t>, shepherds, artisans, manual workers, traders, merchants, bankers, and government officials</a:t>
            </a:r>
          </a:p>
          <a:p>
            <a:pPr>
              <a:lnSpc>
                <a:spcPct val="120000"/>
              </a:lnSpc>
            </a:pPr>
            <a:r>
              <a:rPr lang="en-US" dirty="0"/>
              <a:t>Some pagans converted to Judaism, but others became “God-fearers” as they associated with the diaspora synagogue but also continued their devotion to other gods. Some of the centurions in the New Testament would have been like that. </a:t>
            </a:r>
          </a:p>
        </p:txBody>
      </p:sp>
    </p:spTree>
    <p:extLst>
      <p:ext uri="{BB962C8B-B14F-4D97-AF65-F5344CB8AC3E}">
        <p14:creationId xmlns:p14="http://schemas.microsoft.com/office/powerpoint/2010/main" val="11219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5519-8AD5-310D-5490-80A98A03FF35}"/>
              </a:ext>
            </a:extLst>
          </p:cNvPr>
          <p:cNvSpPr>
            <a:spLocks noGrp="1"/>
          </p:cNvSpPr>
          <p:nvPr>
            <p:ph type="title"/>
          </p:nvPr>
        </p:nvSpPr>
        <p:spPr>
          <a:xfrm>
            <a:off x="138684" y="76899"/>
            <a:ext cx="11914632" cy="435166"/>
          </a:xfrm>
        </p:spPr>
        <p:txBody>
          <a:bodyPr>
            <a:noAutofit/>
          </a:bodyPr>
          <a:lstStyle/>
          <a:p>
            <a:pPr algn="ctr"/>
            <a:r>
              <a:rPr lang="en-GB" sz="3600" dirty="0">
                <a:solidFill>
                  <a:srgbClr val="C00000"/>
                </a:solidFill>
                <a:effectLst>
                  <a:outerShdw blurRad="38100" dist="38100" dir="2700000" algn="tl">
                    <a:srgbClr val="000000">
                      <a:alpha val="43137"/>
                    </a:srgbClr>
                  </a:outerShdw>
                </a:effectLst>
              </a:rPr>
              <a:t>Jewish Diaspora in Rome</a:t>
            </a:r>
          </a:p>
        </p:txBody>
      </p:sp>
      <p:sp>
        <p:nvSpPr>
          <p:cNvPr id="3" name="Content Placeholder 2">
            <a:extLst>
              <a:ext uri="{FF2B5EF4-FFF2-40B4-BE49-F238E27FC236}">
                <a16:creationId xmlns:a16="http://schemas.microsoft.com/office/drawing/2014/main" id="{21D4701D-C750-6F8D-D547-E41E73D3C27C}"/>
              </a:ext>
            </a:extLst>
          </p:cNvPr>
          <p:cNvSpPr>
            <a:spLocks noGrp="1"/>
          </p:cNvSpPr>
          <p:nvPr>
            <p:ph idx="1"/>
          </p:nvPr>
        </p:nvSpPr>
        <p:spPr>
          <a:xfrm>
            <a:off x="0" y="667512"/>
            <a:ext cx="12192000" cy="6190489"/>
          </a:xfrm>
        </p:spPr>
        <p:txBody>
          <a:bodyPr>
            <a:normAutofit fontScale="77500" lnSpcReduction="20000"/>
          </a:bodyPr>
          <a:lstStyle/>
          <a:p>
            <a:pPr>
              <a:lnSpc>
                <a:spcPct val="110000"/>
              </a:lnSpc>
            </a:pPr>
            <a:r>
              <a:rPr lang="en-US" dirty="0"/>
              <a:t>Settlement dates back to 200BC topped up regularly by migrants and slaves from wars. Politically influential on events in Palestine evidenced by the network of Herodians with Roman elites and Senators. Many Jewish intellectuals came to Rome for advanced studies</a:t>
            </a:r>
          </a:p>
          <a:p>
            <a:pPr>
              <a:lnSpc>
                <a:spcPct val="110000"/>
              </a:lnSpc>
            </a:pPr>
            <a:endParaRPr lang="en-US" dirty="0"/>
          </a:p>
          <a:p>
            <a:pPr>
              <a:lnSpc>
                <a:spcPct val="110000"/>
              </a:lnSpc>
            </a:pPr>
            <a:r>
              <a:rPr lang="en-US" dirty="0"/>
              <a:t>Well-organized with established synagogues, religious schools, and other communal institutions to preserve their traditions and customs.</a:t>
            </a:r>
          </a:p>
          <a:p>
            <a:pPr>
              <a:lnSpc>
                <a:spcPct val="110000"/>
              </a:lnSpc>
            </a:pPr>
            <a:endParaRPr lang="en-US" dirty="0"/>
          </a:p>
          <a:p>
            <a:pPr>
              <a:lnSpc>
                <a:spcPct val="110000"/>
              </a:lnSpc>
            </a:pPr>
            <a:r>
              <a:rPr lang="en-US" dirty="0"/>
              <a:t>Pagan writers of the time complained about Jewish “separateness” (</a:t>
            </a:r>
            <a:r>
              <a:rPr lang="en-US" i="1" dirty="0"/>
              <a:t>amixia</a:t>
            </a:r>
            <a:r>
              <a:rPr lang="en-US" dirty="0"/>
              <a:t>), aloofness (</a:t>
            </a:r>
            <a:r>
              <a:rPr lang="en-US" i="1" dirty="0" err="1"/>
              <a:t>akoinônêtoi</a:t>
            </a:r>
            <a:r>
              <a:rPr lang="en-US" dirty="0"/>
              <a:t>), impiety for non-participation in imperial cult (</a:t>
            </a:r>
            <a:r>
              <a:rPr lang="en-US" i="1" dirty="0" err="1"/>
              <a:t>aseibia</a:t>
            </a:r>
            <a:r>
              <a:rPr lang="en-US" dirty="0"/>
              <a:t>) and hostility towards the local nations</a:t>
            </a:r>
          </a:p>
          <a:p>
            <a:pPr>
              <a:lnSpc>
                <a:spcPct val="110000"/>
              </a:lnSpc>
            </a:pPr>
            <a:endParaRPr lang="en-US" dirty="0"/>
          </a:p>
          <a:p>
            <a:pPr>
              <a:lnSpc>
                <a:spcPct val="110000"/>
              </a:lnSpc>
            </a:pPr>
            <a:r>
              <a:rPr lang="en-US" dirty="0"/>
              <a:t>Blamed for different reasons and frequently expelled from the city (e.g., Tiberius in 19 AD; Claudius 41 AD) for different reasons, sometimes for proselytism or intra-Jewish arguments</a:t>
            </a:r>
          </a:p>
          <a:p>
            <a:pPr>
              <a:lnSpc>
                <a:spcPct val="110000"/>
              </a:lnSpc>
            </a:pPr>
            <a:endParaRPr lang="en-US" dirty="0"/>
          </a:p>
          <a:p>
            <a:pPr>
              <a:lnSpc>
                <a:spcPct val="110000"/>
              </a:lnSpc>
            </a:pPr>
            <a:r>
              <a:rPr lang="en-US" dirty="0"/>
              <a:t>Christian presence must have been from earliest time of Jesus. Paul identifies several Jewish Christians in Rome (Rom 16). Certainly, topped by additions after Pentecost (Acts 2) and the great persecution (Acts 8:1). Later Paul and Peter imprisoned here.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57418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FBAC-371A-9CD4-822B-3D34A2C7C563}"/>
              </a:ext>
            </a:extLst>
          </p:cNvPr>
          <p:cNvSpPr>
            <a:spLocks noGrp="1"/>
          </p:cNvSpPr>
          <p:nvPr>
            <p:ph type="title"/>
          </p:nvPr>
        </p:nvSpPr>
        <p:spPr>
          <a:xfrm>
            <a:off x="838200" y="71828"/>
            <a:ext cx="10515600" cy="623116"/>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Diaspora as a socio-theological concept</a:t>
            </a:r>
            <a:endParaRPr lang="en-GB"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9C45F03-CD59-E6C1-4C57-D9EEE5E806C5}"/>
              </a:ext>
            </a:extLst>
          </p:cNvPr>
          <p:cNvSpPr>
            <a:spLocks noGrp="1"/>
          </p:cNvSpPr>
          <p:nvPr>
            <p:ph idx="1"/>
          </p:nvPr>
        </p:nvSpPr>
        <p:spPr>
          <a:xfrm>
            <a:off x="0" y="822960"/>
            <a:ext cx="11973464" cy="5963212"/>
          </a:xfrm>
        </p:spPr>
        <p:txBody>
          <a:bodyPr>
            <a:normAutofit fontScale="77500" lnSpcReduction="20000"/>
          </a:bodyPr>
          <a:lstStyle/>
          <a:p>
            <a:pPr>
              <a:lnSpc>
                <a:spcPct val="120000"/>
              </a:lnSpc>
            </a:pPr>
            <a:r>
              <a:rPr lang="en-US" dirty="0"/>
              <a:t>Primary meaning as “scattered” (Heb - </a:t>
            </a:r>
            <a:r>
              <a:rPr lang="en-US" i="1" dirty="0" err="1"/>
              <a:t>tefutzah</a:t>
            </a:r>
            <a:r>
              <a:rPr lang="en-US" dirty="0"/>
              <a:t> or </a:t>
            </a:r>
            <a:r>
              <a:rPr lang="en-US" i="1" dirty="0" err="1"/>
              <a:t>nefutzah</a:t>
            </a:r>
            <a:r>
              <a:rPr lang="en-US" i="1" dirty="0"/>
              <a:t>; </a:t>
            </a:r>
            <a:r>
              <a:rPr lang="en-US" dirty="0"/>
              <a:t>Greek </a:t>
            </a:r>
            <a:r>
              <a:rPr lang="el-GR" dirty="0"/>
              <a:t>διασπορά</a:t>
            </a:r>
            <a:r>
              <a:rPr lang="en-US" dirty="0"/>
              <a:t>) - scattering or dispersion of the Israelites among the nations</a:t>
            </a:r>
          </a:p>
          <a:p>
            <a:pPr>
              <a:lnSpc>
                <a:spcPct val="120000"/>
              </a:lnSpc>
            </a:pPr>
            <a:r>
              <a:rPr lang="en-US" dirty="0"/>
              <a:t>A subtype of exile in the sense that it was willed by God as punishment for national sin and with specific purpose, was temporary in the divine eschatological scheme and retained the Jews’ covenantal link to the land</a:t>
            </a:r>
          </a:p>
          <a:p>
            <a:pPr>
              <a:lnSpc>
                <a:spcPct val="120000"/>
              </a:lnSpc>
            </a:pPr>
            <a:r>
              <a:rPr lang="en-US" dirty="0"/>
              <a:t>Thus despite the negative circumstances of the diasporic existence, diaspora Jews derived powerful theological motivation in their existence as foreigners among the nation and spiritual incentive to remain true to their religion  </a:t>
            </a:r>
          </a:p>
          <a:p>
            <a:pPr>
              <a:lnSpc>
                <a:spcPct val="120000"/>
              </a:lnSpc>
            </a:pPr>
            <a:r>
              <a:rPr lang="en-US" dirty="0"/>
              <a:t>This also meant that diaspora Jews maintain their socio-cultural distinctiveness among the nations and continued to look to the land as their inheritance, the torah as their “constitution” and the temple as the focus of their spirituality and piety</a:t>
            </a:r>
          </a:p>
          <a:p>
            <a:pPr>
              <a:lnSpc>
                <a:spcPct val="120000"/>
              </a:lnSpc>
            </a:pPr>
            <a:r>
              <a:rPr lang="en-US" dirty="0"/>
              <a:t>Starting with Jeremiah, prophets were inspired to write “Diaspora Letters”, instructing diaspora Jews on how to conduct themselves in their social situation. </a:t>
            </a:r>
          </a:p>
          <a:p>
            <a:pPr>
              <a:lnSpc>
                <a:spcPct val="120000"/>
              </a:lnSpc>
            </a:pPr>
            <a:r>
              <a:rPr lang="en-US" dirty="0"/>
              <a:t>This theological interpretation of diasporic existence was taken over by the Christians also, but without the land and temple (e.g., Acts 8:4; 11:19; 1 Pet 1:1; James 1:1)</a:t>
            </a:r>
          </a:p>
          <a:p>
            <a:endParaRPr lang="en-GB" dirty="0"/>
          </a:p>
        </p:txBody>
      </p:sp>
    </p:spTree>
    <p:extLst>
      <p:ext uri="{BB962C8B-B14F-4D97-AF65-F5344CB8AC3E}">
        <p14:creationId xmlns:p14="http://schemas.microsoft.com/office/powerpoint/2010/main" val="18146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B1C0-4482-80B0-D63E-E0119692231F}"/>
              </a:ext>
            </a:extLst>
          </p:cNvPr>
          <p:cNvSpPr>
            <a:spLocks noGrp="1"/>
          </p:cNvSpPr>
          <p:nvPr>
            <p:ph type="title"/>
          </p:nvPr>
        </p:nvSpPr>
        <p:spPr>
          <a:xfrm>
            <a:off x="225552" y="73153"/>
            <a:ext cx="11740896" cy="301752"/>
          </a:xfrm>
        </p:spPr>
        <p:txBody>
          <a:bodyPr>
            <a:noAutofit/>
          </a:bodyPr>
          <a:lstStyle/>
          <a:p>
            <a:pPr algn="ctr"/>
            <a:r>
              <a:rPr lang="en-US" sz="2400" dirty="0">
                <a:solidFill>
                  <a:srgbClr val="C00000"/>
                </a:solidFill>
                <a:effectLst>
                  <a:outerShdw blurRad="38100" dist="38100" dir="2700000" algn="tl">
                    <a:srgbClr val="000000">
                      <a:alpha val="43137"/>
                    </a:srgbClr>
                  </a:outerShdw>
                </a:effectLst>
              </a:rPr>
              <a:t>Hellenization of Mediterranean World by Alexander the Great</a:t>
            </a:r>
            <a:endParaRPr lang="en-GB" sz="24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6C8E627-1A7A-411D-0E07-6B3B09966C1B}"/>
              </a:ext>
            </a:extLst>
          </p:cNvPr>
          <p:cNvSpPr>
            <a:spLocks noGrp="1"/>
          </p:cNvSpPr>
          <p:nvPr>
            <p:ph idx="1"/>
          </p:nvPr>
        </p:nvSpPr>
        <p:spPr>
          <a:xfrm>
            <a:off x="0" y="374906"/>
            <a:ext cx="12192000" cy="6483094"/>
          </a:xfrm>
        </p:spPr>
        <p:txBody>
          <a:bodyPr>
            <a:normAutofit fontScale="70000" lnSpcReduction="20000"/>
          </a:bodyPr>
          <a:lstStyle/>
          <a:p>
            <a:pPr>
              <a:lnSpc>
                <a:spcPct val="110000"/>
              </a:lnSpc>
            </a:pPr>
            <a:r>
              <a:rPr lang="en-US" dirty="0">
                <a:effectLst>
                  <a:outerShdw blurRad="38100" dist="38100" dir="2700000" algn="tl">
                    <a:srgbClr val="000000">
                      <a:alpha val="43137"/>
                    </a:srgbClr>
                  </a:outerShdw>
                </a:effectLst>
              </a:rPr>
              <a:t>Definition:</a:t>
            </a:r>
          </a:p>
          <a:p>
            <a:pPr lvl="1">
              <a:lnSpc>
                <a:spcPct val="110000"/>
              </a:lnSpc>
            </a:pPr>
            <a:r>
              <a:rPr lang="en-US"/>
              <a:t>Intentional </a:t>
            </a:r>
            <a:r>
              <a:rPr lang="en-US" dirty="0"/>
              <a:t>or unstructured processes through which Greek civilization promoted itself and assimilated other nations in order to create a unified empire of common culture.</a:t>
            </a:r>
          </a:p>
          <a:p>
            <a:pPr lvl="1">
              <a:lnSpc>
                <a:spcPct val="110000"/>
              </a:lnSpc>
            </a:pPr>
            <a:r>
              <a:rPr lang="en-US" dirty="0"/>
              <a:t>Hellenism is evidence of process of Hellenization under way</a:t>
            </a:r>
          </a:p>
          <a:p>
            <a:pPr>
              <a:lnSpc>
                <a:spcPct val="110000"/>
              </a:lnSpc>
            </a:pPr>
            <a:endParaRPr lang="en-US" dirty="0">
              <a:effectLst>
                <a:outerShdw blurRad="38100" dist="38100" dir="2700000" algn="tl">
                  <a:srgbClr val="000000">
                    <a:alpha val="43137"/>
                  </a:srgbClr>
                </a:outerShdw>
              </a:effectLst>
            </a:endParaRPr>
          </a:p>
          <a:p>
            <a:pPr>
              <a:lnSpc>
                <a:spcPct val="110000"/>
              </a:lnSpc>
            </a:pPr>
            <a:r>
              <a:rPr lang="en-US" dirty="0">
                <a:effectLst>
                  <a:outerShdw blurRad="38100" dist="38100" dir="2700000" algn="tl">
                    <a:srgbClr val="000000">
                      <a:alpha val="43137"/>
                    </a:srgbClr>
                  </a:outerShdw>
                </a:effectLst>
              </a:rPr>
              <a:t>Five Features of Hellenization or Hellenism</a:t>
            </a:r>
          </a:p>
          <a:p>
            <a:pPr marL="914400" lvl="1" indent="-457200">
              <a:lnSpc>
                <a:spcPct val="110000"/>
              </a:lnSpc>
              <a:buFont typeface="+mj-lt"/>
              <a:buAutoNum type="arabicPeriod"/>
            </a:pPr>
            <a:r>
              <a:rPr lang="en-US" dirty="0"/>
              <a:t>Speaking of Greek (from minimal ability to full fluency) &amp; adoption of Greek names</a:t>
            </a:r>
          </a:p>
          <a:p>
            <a:pPr marL="914400" lvl="1" indent="-457200">
              <a:lnSpc>
                <a:spcPct val="110000"/>
              </a:lnSpc>
              <a:buFont typeface="+mj-lt"/>
              <a:buAutoNum type="arabicPeriod"/>
            </a:pPr>
            <a:r>
              <a:rPr lang="en-US" dirty="0"/>
              <a:t>Familiarity with Greek philosophy, education, literature and rhetoric</a:t>
            </a:r>
          </a:p>
          <a:p>
            <a:pPr marL="914400" lvl="1" indent="-457200">
              <a:lnSpc>
                <a:spcPct val="110000"/>
              </a:lnSpc>
              <a:buFont typeface="+mj-lt"/>
              <a:buAutoNum type="arabicPeriod"/>
            </a:pPr>
            <a:r>
              <a:rPr lang="en-US" dirty="0"/>
              <a:t>Distinctively Greek architectural forms (i.e., stadiums, theatres, agora, gymnasia)</a:t>
            </a:r>
          </a:p>
          <a:p>
            <a:pPr marL="914400" lvl="1" indent="-457200">
              <a:lnSpc>
                <a:spcPct val="110000"/>
              </a:lnSpc>
              <a:buFont typeface="+mj-lt"/>
              <a:buAutoNum type="arabicPeriod"/>
            </a:pPr>
            <a:r>
              <a:rPr lang="en-US" dirty="0"/>
              <a:t>Use of imported Greek tableware and cookware or their local imitations</a:t>
            </a:r>
          </a:p>
          <a:p>
            <a:pPr marL="914400" lvl="1" indent="-457200">
              <a:lnSpc>
                <a:spcPct val="110000"/>
              </a:lnSpc>
              <a:buFont typeface="+mj-lt"/>
              <a:buAutoNum type="arabicPeriod"/>
            </a:pPr>
            <a:r>
              <a:rPr lang="en-US" dirty="0"/>
              <a:t>Civic planning and organization like a </a:t>
            </a:r>
            <a:r>
              <a:rPr lang="en-US" i="1" dirty="0"/>
              <a:t>polis</a:t>
            </a:r>
            <a:r>
              <a:rPr lang="en-US" dirty="0"/>
              <a:t>, with </a:t>
            </a:r>
            <a:r>
              <a:rPr lang="en-US" dirty="0" err="1"/>
              <a:t>Grecan</a:t>
            </a:r>
            <a:r>
              <a:rPr lang="en-US" dirty="0"/>
              <a:t> constitution, and officials</a:t>
            </a:r>
          </a:p>
          <a:p>
            <a:pPr>
              <a:lnSpc>
                <a:spcPct val="110000"/>
              </a:lnSpc>
            </a:pPr>
            <a:endParaRPr lang="en-US" dirty="0"/>
          </a:p>
          <a:p>
            <a:pPr>
              <a:lnSpc>
                <a:spcPct val="110000"/>
              </a:lnSpc>
            </a:pPr>
            <a:r>
              <a:rPr lang="en-US" dirty="0">
                <a:effectLst>
                  <a:outerShdw blurRad="38100" dist="38100" dir="2700000" algn="tl">
                    <a:srgbClr val="000000">
                      <a:alpha val="43137"/>
                    </a:srgbClr>
                  </a:outerShdw>
                </a:effectLst>
              </a:rPr>
              <a:t>Different levels of Hellenization</a:t>
            </a:r>
          </a:p>
          <a:p>
            <a:pPr lvl="1">
              <a:lnSpc>
                <a:spcPct val="110000"/>
              </a:lnSpc>
            </a:pPr>
            <a:r>
              <a:rPr lang="en-US" dirty="0"/>
              <a:t>It tended to be more urban than rural even though it also served to unite the Greek Empire</a:t>
            </a:r>
          </a:p>
          <a:p>
            <a:pPr lvl="1">
              <a:lnSpc>
                <a:spcPct val="110000"/>
              </a:lnSpc>
            </a:pPr>
            <a:r>
              <a:rPr lang="en-US" dirty="0"/>
              <a:t>In Alexandria, Hellenization eventually resulted in the translation of the Hebrew Bible into Greek over one century starting roughly 270 BC which then mostly supplanted accessibility to the Hebrew text</a:t>
            </a:r>
          </a:p>
          <a:p>
            <a:pPr lvl="1">
              <a:lnSpc>
                <a:spcPct val="110000"/>
              </a:lnSpc>
            </a:pPr>
            <a:r>
              <a:rPr lang="en-US" dirty="0"/>
              <a:t>Aramaic remained predominant language of masses, but Greek became the official lingua franca, and certainly for commercial, legal and political discourse</a:t>
            </a:r>
          </a:p>
          <a:p>
            <a:pPr lvl="1">
              <a:lnSpc>
                <a:spcPct val="110000"/>
              </a:lnSpc>
            </a:pPr>
            <a:r>
              <a:rPr lang="en-US" dirty="0"/>
              <a:t>Jerusalem was transformed with Greek architecture and gymnasium built adjacent the temple (</a:t>
            </a:r>
            <a:r>
              <a:rPr lang="it-IT" dirty="0"/>
              <a:t>1 Macc. 1:14; 2 Macc. 4:9)</a:t>
            </a:r>
          </a:p>
          <a:p>
            <a:pPr lvl="1">
              <a:lnSpc>
                <a:spcPct val="110000"/>
              </a:lnSpc>
            </a:pPr>
            <a:r>
              <a:rPr lang="it-IT" dirty="0"/>
              <a:t>In Galilee, evidence of Hellinization was late but demonstrated by completely Greek cities such as Sephorris, Tiberias</a:t>
            </a:r>
            <a:endParaRPr lang="en-US" dirty="0"/>
          </a:p>
          <a:p>
            <a:pPr lvl="1"/>
            <a:endParaRPr lang="en-US" dirty="0"/>
          </a:p>
          <a:p>
            <a:pPr lvl="1"/>
            <a:endParaRPr lang="en-US" dirty="0"/>
          </a:p>
          <a:p>
            <a:pPr marL="914400" lvl="1" indent="-457200">
              <a:buFont typeface="+mj-lt"/>
              <a:buAutoNum type="arabicPeriod"/>
            </a:pPr>
            <a:endParaRPr lang="en-GB" dirty="0"/>
          </a:p>
        </p:txBody>
      </p:sp>
    </p:spTree>
    <p:extLst>
      <p:ext uri="{BB962C8B-B14F-4D97-AF65-F5344CB8AC3E}">
        <p14:creationId xmlns:p14="http://schemas.microsoft.com/office/powerpoint/2010/main" val="12410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601219-AEFD-3C5C-AC75-BB39C93A10F0}"/>
              </a:ext>
            </a:extLst>
          </p:cNvPr>
          <p:cNvSpPr txBox="1"/>
          <p:nvPr/>
        </p:nvSpPr>
        <p:spPr>
          <a:xfrm>
            <a:off x="97536" y="535030"/>
            <a:ext cx="11996928" cy="2000548"/>
          </a:xfrm>
          <a:prstGeom prst="rect">
            <a:avLst/>
          </a:prstGeom>
          <a:noFill/>
          <a:ln w="12700">
            <a:solidFill>
              <a:schemeClr val="tx1"/>
            </a:solidFill>
          </a:ln>
        </p:spPr>
        <p:txBody>
          <a:bodyPr wrap="square">
            <a:spAutoFit/>
          </a:bodyPr>
          <a:lstStyle/>
          <a:p>
            <a:pPr algn="ctr"/>
            <a:r>
              <a:rPr lang="en-US" sz="4000" b="0" i="0" dirty="0">
                <a:solidFill>
                  <a:srgbClr val="C00000"/>
                </a:solidFill>
                <a:effectLst>
                  <a:outerShdw blurRad="38100" dist="38100" dir="2700000" algn="tl">
                    <a:srgbClr val="000000">
                      <a:alpha val="43137"/>
                    </a:srgbClr>
                  </a:outerShdw>
                </a:effectLst>
                <a:highlight>
                  <a:srgbClr val="FFFFFF"/>
                </a:highlight>
                <a:latin typeface="system-ui"/>
              </a:rPr>
              <a:t>1 Pet 1:1</a:t>
            </a:r>
          </a:p>
          <a:p>
            <a:pPr algn="ctr"/>
            <a:endParaRPr lang="en-US" sz="2800" b="0" i="0" dirty="0">
              <a:solidFill>
                <a:srgbClr val="000000"/>
              </a:solidFill>
              <a:effectLst/>
              <a:highlight>
                <a:srgbClr val="FFFFFF"/>
              </a:highlight>
              <a:latin typeface="system-ui"/>
            </a:endParaRPr>
          </a:p>
          <a:p>
            <a:pPr algn="ctr"/>
            <a:r>
              <a:rPr lang="en-US" sz="2800" b="0" i="0" dirty="0">
                <a:solidFill>
                  <a:srgbClr val="000000"/>
                </a:solidFill>
                <a:effectLst/>
                <a:highlight>
                  <a:srgbClr val="FFFFFF"/>
                </a:highlight>
                <a:latin typeface="system-ui"/>
              </a:rPr>
              <a:t>Peter, an apostle of Jesus Christ</a:t>
            </a:r>
            <a:r>
              <a:rPr lang="en-US" sz="2800" dirty="0">
                <a:solidFill>
                  <a:srgbClr val="000000"/>
                </a:solidFill>
                <a:highlight>
                  <a:srgbClr val="FFFFFF"/>
                </a:highlight>
                <a:latin typeface="system-ui"/>
              </a:rPr>
              <a:t>: </a:t>
            </a:r>
            <a:r>
              <a:rPr lang="en-US" sz="2800" b="0" i="0" dirty="0">
                <a:solidFill>
                  <a:srgbClr val="000000"/>
                </a:solidFill>
                <a:effectLst/>
                <a:highlight>
                  <a:srgbClr val="FFFFFF"/>
                </a:highlight>
                <a:latin typeface="system-ui"/>
              </a:rPr>
              <a:t>To God’s elect, exiles, scattered throughout the provinces of Pontus, Galatia, Cappadocia, Asia and Bithynia. </a:t>
            </a:r>
          </a:p>
        </p:txBody>
      </p:sp>
      <p:sp>
        <p:nvSpPr>
          <p:cNvPr id="6" name="Oval 5">
            <a:extLst>
              <a:ext uri="{FF2B5EF4-FFF2-40B4-BE49-F238E27FC236}">
                <a16:creationId xmlns:a16="http://schemas.microsoft.com/office/drawing/2014/main" id="{46A498A6-54C7-D586-D090-3C1D0A3A5730}"/>
              </a:ext>
            </a:extLst>
          </p:cNvPr>
          <p:cNvSpPr/>
          <p:nvPr/>
        </p:nvSpPr>
        <p:spPr>
          <a:xfrm>
            <a:off x="7141464" y="1636776"/>
            <a:ext cx="978408" cy="42976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4B3B5DB1-C1FD-62B7-0AB6-64B4900C4B5D}"/>
              </a:ext>
            </a:extLst>
          </p:cNvPr>
          <p:cNvCxnSpPr>
            <a:cxnSpLocks/>
            <a:stCxn id="6" idx="3"/>
            <a:endCxn id="9" idx="0"/>
          </p:cNvCxnSpPr>
          <p:nvPr/>
        </p:nvCxnSpPr>
        <p:spPr>
          <a:xfrm flipH="1">
            <a:off x="2275332" y="2003606"/>
            <a:ext cx="5009417" cy="168142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6F083D-F68E-C080-CB77-62499B81FEA9}"/>
              </a:ext>
            </a:extLst>
          </p:cNvPr>
          <p:cNvSpPr txBox="1"/>
          <p:nvPr/>
        </p:nvSpPr>
        <p:spPr>
          <a:xfrm>
            <a:off x="347471" y="3685032"/>
            <a:ext cx="3855721" cy="2092881"/>
          </a:xfrm>
          <a:prstGeom prst="rect">
            <a:avLst/>
          </a:prstGeom>
          <a:solidFill>
            <a:srgbClr val="FFC000"/>
          </a:solidFill>
        </p:spPr>
        <p:txBody>
          <a:bodyPr wrap="square" rtlCol="0">
            <a:spAutoFit/>
          </a:bodyPr>
          <a:lstStyle/>
          <a:p>
            <a:pPr algn="ctr"/>
            <a:r>
              <a:rPr lang="el-GR" dirty="0">
                <a:solidFill>
                  <a:srgbClr val="C00000"/>
                </a:solidFill>
                <a:effectLst>
                  <a:outerShdw blurRad="38100" dist="38100" dir="2700000" algn="tl">
                    <a:srgbClr val="000000">
                      <a:alpha val="43137"/>
                    </a:srgbClr>
                  </a:outerShdw>
                </a:effectLst>
              </a:rPr>
              <a:t>Παρεπιδήμοις</a:t>
            </a:r>
            <a:r>
              <a:rPr lang="en-US" dirty="0">
                <a:solidFill>
                  <a:srgbClr val="C00000"/>
                </a:solidFill>
                <a:effectLst>
                  <a:outerShdw blurRad="38100" dist="38100" dir="2700000" algn="tl">
                    <a:srgbClr val="000000">
                      <a:alpha val="43137"/>
                    </a:srgbClr>
                  </a:outerShdw>
                </a:effectLst>
              </a:rPr>
              <a:t> (Resident Aliens)</a:t>
            </a:r>
          </a:p>
          <a:p>
            <a:pPr algn="ctr"/>
            <a:r>
              <a:rPr lang="en-US" sz="1600" dirty="0">
                <a:effectLst>
                  <a:outerShdw blurRad="38100" dist="38100" dir="2700000" algn="tl">
                    <a:srgbClr val="000000">
                      <a:alpha val="43137"/>
                    </a:srgbClr>
                  </a:outerShdw>
                </a:effectLst>
              </a:rPr>
              <a:t>It is possible that majority of recipients were Jewish immigrants in which case the term describes their social reality. But it is also possible that he is using it to describe their spiritual existence also as citizens of heaven living like exiles or resident aliens in a world that is not their own (cf. 1 Pet 2:11) </a:t>
            </a:r>
            <a:endParaRPr lang="en-GB" sz="1600" dirty="0">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id="{48F23AF5-FC64-E161-900B-109E53F60E01}"/>
              </a:ext>
            </a:extLst>
          </p:cNvPr>
          <p:cNvSpPr/>
          <p:nvPr/>
        </p:nvSpPr>
        <p:spPr>
          <a:xfrm>
            <a:off x="8162544" y="1636776"/>
            <a:ext cx="3194304" cy="42976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9C48AF6D-3A0D-157F-127E-FCBE283DF7D5}"/>
              </a:ext>
            </a:extLst>
          </p:cNvPr>
          <p:cNvCxnSpPr>
            <a:cxnSpLocks/>
          </p:cNvCxnSpPr>
          <p:nvPr/>
        </p:nvCxnSpPr>
        <p:spPr>
          <a:xfrm>
            <a:off x="9384792" y="2066544"/>
            <a:ext cx="0" cy="15707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5EC08B-A7A6-0237-73F4-1A26C27197AF}"/>
              </a:ext>
            </a:extLst>
          </p:cNvPr>
          <p:cNvSpPr txBox="1"/>
          <p:nvPr/>
        </p:nvSpPr>
        <p:spPr>
          <a:xfrm>
            <a:off x="7214617" y="3637324"/>
            <a:ext cx="4629912" cy="2092881"/>
          </a:xfrm>
          <a:prstGeom prst="rect">
            <a:avLst/>
          </a:prstGeom>
          <a:solidFill>
            <a:srgbClr val="FFC000"/>
          </a:solidFill>
        </p:spPr>
        <p:txBody>
          <a:bodyPr wrap="square" rtlCol="0">
            <a:spAutoFit/>
          </a:bodyPr>
          <a:lstStyle/>
          <a:p>
            <a:pPr algn="ctr"/>
            <a:r>
              <a:rPr lang="el-GR" dirty="0">
                <a:solidFill>
                  <a:srgbClr val="C00000"/>
                </a:solidFill>
                <a:effectLst>
                  <a:outerShdw blurRad="38100" dist="38100" dir="2700000" algn="tl">
                    <a:srgbClr val="000000">
                      <a:alpha val="43137"/>
                    </a:srgbClr>
                  </a:outerShdw>
                </a:effectLst>
              </a:rPr>
              <a:t>Διασπορᾶς</a:t>
            </a:r>
            <a:r>
              <a:rPr lang="en-US" dirty="0">
                <a:solidFill>
                  <a:srgbClr val="C00000"/>
                </a:solidFill>
                <a:effectLst>
                  <a:outerShdw blurRad="38100" dist="38100" dir="2700000" algn="tl">
                    <a:srgbClr val="000000">
                      <a:alpha val="43137"/>
                    </a:srgbClr>
                  </a:outerShdw>
                </a:effectLst>
              </a:rPr>
              <a:t> (the Dispersion)</a:t>
            </a:r>
          </a:p>
          <a:p>
            <a:pPr algn="ctr"/>
            <a:r>
              <a:rPr lang="en-US" sz="1600" dirty="0">
                <a:effectLst>
                  <a:outerShdw blurRad="38100" dist="38100" dir="2700000" algn="tl">
                    <a:srgbClr val="000000">
                      <a:alpha val="43137"/>
                    </a:srgbClr>
                  </a:outerShdw>
                </a:effectLst>
              </a:rPr>
              <a:t>It is plausible that this describes their geographical reality as indeed the identified cities were spread over northern and middle Asia Minor. But it is more likely that he uses the term in a metaphorical and theological sense to represent the scattering of God’s chosen seed in the world to be means of broadcasting His salvation (cf. 2:9)</a:t>
            </a:r>
            <a:endParaRPr lang="en-GB"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1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B96D0-5642-A581-26A6-6FDF432DA8E2}"/>
              </a:ext>
            </a:extLst>
          </p:cNvPr>
          <p:cNvSpPr txBox="1"/>
          <p:nvPr/>
        </p:nvSpPr>
        <p:spPr>
          <a:xfrm>
            <a:off x="0" y="198408"/>
            <a:ext cx="12192000" cy="4739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FF"/>
                </a:highlight>
                <a:uLnTx/>
                <a:uFillTx/>
                <a:latin typeface="system-ui"/>
                <a:ea typeface="+mn-ea"/>
                <a:cs typeface="+mn-cs"/>
              </a:rPr>
              <a:t>Christianity-Judaism dynamics in first century Smyrna (Rev 2:8-11)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highlight>
                <a:srgbClr val="FFFFFF"/>
              </a:highlight>
              <a:uLnTx/>
              <a:uFillTx/>
              <a:latin typeface="system-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To the angel of the church in Smyrna write: These are the words of him who is the First and the Last, who died and came to life again. </a:t>
            </a:r>
            <a:r>
              <a:rPr kumimoji="0" lang="en-US" sz="28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9 </a:t>
            </a: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I know your afflictions and your poverty – yet you are rich! I know about the slander of those who say they are Jews and are not, but are a synagogue of Satan. </a:t>
            </a:r>
            <a:r>
              <a:rPr kumimoji="0" lang="en-US" sz="28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10 </a:t>
            </a: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Do not be afraid of what you are about to suffer. I tell you, the devil will put some of you in prison to test you, and you will suffer persecution for ten days. Be faithful, even to the point of death, and I will give you life as your victor’s crown. </a:t>
            </a:r>
            <a:r>
              <a:rPr kumimoji="0" lang="en-US" sz="2800" b="1" i="0" u="none" strike="noStrike" kern="1200" cap="none" spc="0" normalizeH="0" baseline="30000" noProof="0" dirty="0">
                <a:ln>
                  <a:noFill/>
                </a:ln>
                <a:solidFill>
                  <a:srgbClr val="000000"/>
                </a:solidFill>
                <a:effectLst/>
                <a:highlight>
                  <a:srgbClr val="FFFFFF"/>
                </a:highlight>
                <a:uLnTx/>
                <a:uFillTx/>
                <a:latin typeface="system-ui"/>
                <a:ea typeface="+mn-ea"/>
                <a:cs typeface="+mn-cs"/>
              </a:rPr>
              <a:t>11 </a:t>
            </a:r>
            <a:r>
              <a:rPr kumimoji="0" lang="en-US" sz="2800" b="0" i="0" u="none" strike="noStrike" kern="1200" cap="none" spc="0" normalizeH="0" baseline="0" noProof="0" dirty="0">
                <a:ln>
                  <a:noFill/>
                </a:ln>
                <a:solidFill>
                  <a:srgbClr val="000000"/>
                </a:solidFill>
                <a:effectLst/>
                <a:highlight>
                  <a:srgbClr val="FFFFFF"/>
                </a:highlight>
                <a:uLnTx/>
                <a:uFillTx/>
                <a:latin typeface="system-ui"/>
                <a:ea typeface="+mn-ea"/>
                <a:cs typeface="+mn-cs"/>
              </a:rPr>
              <a:t>Whoever has ears, let them hear what the Spirit says to the churches. The one who is victorious will not be hurt at all by the second death.</a:t>
            </a:r>
          </a:p>
        </p:txBody>
      </p:sp>
      <p:cxnSp>
        <p:nvCxnSpPr>
          <p:cNvPr id="6" name="Straight Connector 5">
            <a:extLst>
              <a:ext uri="{FF2B5EF4-FFF2-40B4-BE49-F238E27FC236}">
                <a16:creationId xmlns:a16="http://schemas.microsoft.com/office/drawing/2014/main" id="{081A8F52-12CE-6E35-D634-8270E1BFC1BD}"/>
              </a:ext>
            </a:extLst>
          </p:cNvPr>
          <p:cNvCxnSpPr>
            <a:cxnSpLocks/>
          </p:cNvCxnSpPr>
          <p:nvPr/>
        </p:nvCxnSpPr>
        <p:spPr>
          <a:xfrm>
            <a:off x="7982712" y="1878022"/>
            <a:ext cx="384048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681343-B35E-F4F3-C2A1-214FC75611BA}"/>
              </a:ext>
            </a:extLst>
          </p:cNvPr>
          <p:cNvCxnSpPr>
            <a:cxnSpLocks/>
          </p:cNvCxnSpPr>
          <p:nvPr/>
        </p:nvCxnSpPr>
        <p:spPr>
          <a:xfrm>
            <a:off x="115824" y="2313886"/>
            <a:ext cx="44378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5E4C10-07EF-02A3-5C46-0BED6DA5F2AE}"/>
              </a:ext>
            </a:extLst>
          </p:cNvPr>
          <p:cNvCxnSpPr>
            <a:cxnSpLocks/>
          </p:cNvCxnSpPr>
          <p:nvPr/>
        </p:nvCxnSpPr>
        <p:spPr>
          <a:xfrm>
            <a:off x="6708648" y="2286908"/>
            <a:ext cx="530656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F32054-25CA-C9B3-B34A-CBB061C53BD9}"/>
              </a:ext>
            </a:extLst>
          </p:cNvPr>
          <p:cNvCxnSpPr>
            <a:cxnSpLocks/>
          </p:cNvCxnSpPr>
          <p:nvPr/>
        </p:nvCxnSpPr>
        <p:spPr>
          <a:xfrm>
            <a:off x="115824" y="2759348"/>
            <a:ext cx="672388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592290-9FF4-97C0-DFC1-0EDAAE3CAAAB}"/>
              </a:ext>
            </a:extLst>
          </p:cNvPr>
          <p:cNvSpPr txBox="1"/>
          <p:nvPr/>
        </p:nvSpPr>
        <p:spPr>
          <a:xfrm>
            <a:off x="1370988" y="4982979"/>
            <a:ext cx="9450023" cy="1815882"/>
          </a:xfrm>
          <a:prstGeom prst="rect">
            <a:avLst/>
          </a:prstGeom>
          <a:solidFill>
            <a:srgbClr val="FFC000"/>
          </a:solidFill>
        </p:spPr>
        <p:txBody>
          <a:bodyPr wrap="none" rtlCol="0">
            <a:spAutoFit/>
          </a:bodyPr>
          <a:lstStyle/>
          <a:p>
            <a:pPr algn="ctr"/>
            <a:r>
              <a:rPr lang="en-GB" sz="2800" dirty="0">
                <a:solidFill>
                  <a:srgbClr val="C00000"/>
                </a:solidFill>
                <a:effectLst>
                  <a:outerShdw blurRad="38100" dist="38100" dir="2700000" algn="tl">
                    <a:srgbClr val="000000">
                      <a:alpha val="43137"/>
                    </a:srgbClr>
                  </a:outerShdw>
                </a:effectLst>
              </a:rPr>
              <a:t>The powerful Diaspora Synagogue of Smyrna employed </a:t>
            </a:r>
          </a:p>
          <a:p>
            <a:pPr algn="ctr"/>
            <a:r>
              <a:rPr lang="en-GB" sz="2800" dirty="0">
                <a:solidFill>
                  <a:srgbClr val="C00000"/>
                </a:solidFill>
                <a:effectLst>
                  <a:outerShdw blurRad="38100" dist="38100" dir="2700000" algn="tl">
                    <a:srgbClr val="000000">
                      <a:alpha val="43137"/>
                    </a:srgbClr>
                  </a:outerShdw>
                </a:effectLst>
              </a:rPr>
              <a:t>all the political powers at its disposal in bitterly persecuting the </a:t>
            </a:r>
          </a:p>
          <a:p>
            <a:pPr algn="ctr"/>
            <a:r>
              <a:rPr lang="en-GB" sz="2800" dirty="0">
                <a:solidFill>
                  <a:srgbClr val="C00000"/>
                </a:solidFill>
                <a:effectLst>
                  <a:outerShdw blurRad="38100" dist="38100" dir="2700000" algn="tl">
                    <a:srgbClr val="000000">
                      <a:alpha val="43137"/>
                    </a:srgbClr>
                  </a:outerShdw>
                </a:effectLst>
              </a:rPr>
              <a:t>earliest Christians in the city as they perceived them as </a:t>
            </a:r>
          </a:p>
          <a:p>
            <a:pPr algn="ctr"/>
            <a:r>
              <a:rPr lang="en-GB" sz="2800" dirty="0">
                <a:solidFill>
                  <a:srgbClr val="C00000"/>
                </a:solidFill>
                <a:effectLst>
                  <a:outerShdw blurRad="38100" dist="38100" dir="2700000" algn="tl">
                    <a:srgbClr val="000000">
                      <a:alpha val="43137"/>
                    </a:srgbClr>
                  </a:outerShdw>
                </a:effectLst>
              </a:rPr>
              <a:t>undermining their hard-won autonomy in the city.</a:t>
            </a:r>
          </a:p>
        </p:txBody>
      </p:sp>
    </p:spTree>
    <p:extLst>
      <p:ext uri="{BB962C8B-B14F-4D97-AF65-F5344CB8AC3E}">
        <p14:creationId xmlns:p14="http://schemas.microsoft.com/office/powerpoint/2010/main" val="2700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B9DF-A382-21A0-5D38-438DA587BD92}"/>
              </a:ext>
            </a:extLst>
          </p:cNvPr>
          <p:cNvSpPr>
            <a:spLocks noGrp="1"/>
          </p:cNvSpPr>
          <p:nvPr>
            <p:ph type="title"/>
          </p:nvPr>
        </p:nvSpPr>
        <p:spPr>
          <a:xfrm>
            <a:off x="124968" y="0"/>
            <a:ext cx="11942064" cy="430403"/>
          </a:xfrm>
        </p:spPr>
        <p:txBody>
          <a:bodyPr>
            <a:normAutofit fontScale="90000"/>
          </a:bodyPr>
          <a:lstStyle/>
          <a:p>
            <a:pPr algn="ctr"/>
            <a:r>
              <a:rPr lang="en-GB" sz="3600" dirty="0">
                <a:solidFill>
                  <a:srgbClr val="C00000"/>
                </a:solidFill>
                <a:effectLst>
                  <a:outerShdw blurRad="38100" dist="38100" dir="2700000" algn="tl">
                    <a:srgbClr val="000000">
                      <a:alpha val="43137"/>
                    </a:srgbClr>
                  </a:outerShdw>
                </a:effectLst>
              </a:rPr>
              <a:t>Impact of Introduction of Christianity into Jewish Diaspora</a:t>
            </a:r>
          </a:p>
        </p:txBody>
      </p:sp>
      <p:sp>
        <p:nvSpPr>
          <p:cNvPr id="3" name="Content Placeholder 2">
            <a:extLst>
              <a:ext uri="{FF2B5EF4-FFF2-40B4-BE49-F238E27FC236}">
                <a16:creationId xmlns:a16="http://schemas.microsoft.com/office/drawing/2014/main" id="{9BFF7290-1C2C-F640-0099-FAE29805BE90}"/>
              </a:ext>
            </a:extLst>
          </p:cNvPr>
          <p:cNvSpPr>
            <a:spLocks noGrp="1"/>
          </p:cNvSpPr>
          <p:nvPr>
            <p:ph idx="1"/>
          </p:nvPr>
        </p:nvSpPr>
        <p:spPr>
          <a:xfrm>
            <a:off x="0" y="548640"/>
            <a:ext cx="12192000" cy="6309360"/>
          </a:xfrm>
        </p:spPr>
        <p:txBody>
          <a:bodyPr>
            <a:normAutofit fontScale="85000" lnSpcReduction="20000"/>
          </a:bodyPr>
          <a:lstStyle/>
          <a:p>
            <a:r>
              <a:rPr lang="en-US" dirty="0">
                <a:effectLst>
                  <a:outerShdw blurRad="38100" dist="38100" dir="2700000" algn="tl">
                    <a:srgbClr val="000000">
                      <a:alpha val="43137"/>
                    </a:srgbClr>
                  </a:outerShdw>
                </a:effectLst>
              </a:rPr>
              <a:t>Complicated and Impacted by Local politics</a:t>
            </a:r>
          </a:p>
          <a:p>
            <a:pPr lvl="1"/>
            <a:r>
              <a:rPr lang="en-US" dirty="0"/>
              <a:t>As most early Christians were Jews, and as some Gentiles in any case joined Synagogues, the first Christians in the early phases were regarded and behaved basically as a section of Judaism in diaspora</a:t>
            </a:r>
          </a:p>
          <a:p>
            <a:pPr lvl="1"/>
            <a:r>
              <a:rPr lang="en-US" dirty="0"/>
              <a:t>Depending on local Synagogue leanings the relationship with Christians varied from toleration to hostility</a:t>
            </a:r>
          </a:p>
          <a:p>
            <a:pPr lvl="1"/>
            <a:r>
              <a:rPr lang="en-US" dirty="0"/>
              <a:t>Outsiders also initially treated the two as the same until key sticking points later emerged</a:t>
            </a:r>
          </a:p>
          <a:p>
            <a:pPr lvl="1"/>
            <a:r>
              <a:rPr lang="en-US" dirty="0"/>
              <a:t>Later, Jews with political clout persecuted Christians as the later were calling undue attention from pagans </a:t>
            </a:r>
          </a:p>
          <a:p>
            <a:endParaRPr lang="en-US" dirty="0"/>
          </a:p>
          <a:p>
            <a:r>
              <a:rPr lang="en-US" dirty="0">
                <a:effectLst>
                  <a:outerShdw blurRad="38100" dist="38100" dir="2700000" algn="tl">
                    <a:srgbClr val="000000">
                      <a:alpha val="43137"/>
                    </a:srgbClr>
                  </a:outerShdw>
                </a:effectLst>
              </a:rPr>
              <a:t>Radical Differences in Theology</a:t>
            </a:r>
          </a:p>
          <a:p>
            <a:pPr lvl="1"/>
            <a:r>
              <a:rPr lang="en-US" dirty="0"/>
              <a:t>Christology played as much a role as nature of Christian practices as trigger of friction</a:t>
            </a:r>
          </a:p>
          <a:p>
            <a:pPr lvl="1"/>
            <a:r>
              <a:rPr lang="en-US" dirty="0"/>
              <a:t>Christian vision of believers’ relation with Yahweh was radically different from what some diaspora Jews had accommodated themselves to. For example, refusal to eat idol food may have appeared an extreme demand for some assimilated Jews</a:t>
            </a:r>
          </a:p>
          <a:p>
            <a:pPr lvl="1"/>
            <a:r>
              <a:rPr lang="en-US" dirty="0"/>
              <a:t>Abandonment of demand for circumcision of Jews blunted the edges of the difficulties that some pagans had in their interactions with diaspora synagogues but upset Jews</a:t>
            </a:r>
          </a:p>
          <a:p>
            <a:endParaRPr lang="en-US" dirty="0"/>
          </a:p>
          <a:p>
            <a:r>
              <a:rPr lang="en-US" dirty="0">
                <a:effectLst>
                  <a:outerShdw blurRad="38100" dist="38100" dir="2700000" algn="tl">
                    <a:srgbClr val="000000">
                      <a:alpha val="43137"/>
                    </a:srgbClr>
                  </a:outerShdw>
                </a:effectLst>
              </a:rPr>
              <a:t>Christian Evangelism As Major Trigger</a:t>
            </a:r>
          </a:p>
          <a:p>
            <a:pPr lvl="1"/>
            <a:r>
              <a:rPr lang="en-US" dirty="0"/>
              <a:t>Christian evangelization set them apart from diaspora Judaism and indeed became a major source of fissure.</a:t>
            </a:r>
          </a:p>
          <a:p>
            <a:pPr lvl="1"/>
            <a:r>
              <a:rPr lang="en-US" dirty="0"/>
              <a:t>Punishment of whipping meted out to the Roman citizen Paul by the Jews in 2 Cor 11:24 was for his evangelism, not necessarily the content of his teaching. </a:t>
            </a:r>
          </a:p>
          <a:p>
            <a:pPr lvl="1"/>
            <a:r>
              <a:rPr lang="en-US" dirty="0">
                <a:solidFill>
                  <a:srgbClr val="C00000"/>
                </a:solidFill>
                <a:effectLst>
                  <a:outerShdw blurRad="38100" dist="38100" dir="2700000" algn="tl">
                    <a:srgbClr val="000000">
                      <a:alpha val="43137"/>
                    </a:srgbClr>
                  </a:outerShdw>
                </a:effectLst>
              </a:rPr>
              <a:t>The friction between Christians and the synagogues was on two levels, namely, (a) their evangelistic </a:t>
            </a:r>
            <a:r>
              <a:rPr lang="en-US" dirty="0" err="1">
                <a:solidFill>
                  <a:srgbClr val="C00000"/>
                </a:solidFill>
                <a:effectLst>
                  <a:outerShdw blurRad="38100" dist="38100" dir="2700000" algn="tl">
                    <a:srgbClr val="000000">
                      <a:alpha val="43137"/>
                    </a:srgbClr>
                  </a:outerShdw>
                </a:effectLst>
              </a:rPr>
              <a:t>fervour</a:t>
            </a:r>
            <a:r>
              <a:rPr lang="en-US" dirty="0">
                <a:solidFill>
                  <a:srgbClr val="C00000"/>
                </a:solidFill>
                <a:effectLst>
                  <a:outerShdw blurRad="38100" dist="38100" dir="2700000" algn="tl">
                    <a:srgbClr val="000000">
                      <a:alpha val="43137"/>
                    </a:srgbClr>
                  </a:outerShdw>
                </a:effectLst>
              </a:rPr>
              <a:t> in including Gentiles without Judaizing them, and (b) the content of the </a:t>
            </a:r>
            <a:r>
              <a:rPr lang="en-US" i="1" dirty="0">
                <a:solidFill>
                  <a:srgbClr val="C00000"/>
                </a:solidFill>
                <a:effectLst>
                  <a:outerShdw blurRad="38100" dist="38100" dir="2700000" algn="tl">
                    <a:srgbClr val="000000">
                      <a:alpha val="43137"/>
                    </a:srgbClr>
                  </a:outerShdw>
                </a:effectLst>
              </a:rPr>
              <a:t>evangelion</a:t>
            </a:r>
            <a:r>
              <a:rPr lang="en-US" dirty="0">
                <a:solidFill>
                  <a:srgbClr val="C00000"/>
                </a:solidFill>
                <a:effectLst>
                  <a:outerShdw blurRad="38100" dist="38100" dir="2700000" algn="tl">
                    <a:srgbClr val="000000">
                      <a:alpha val="43137"/>
                    </a:srgbClr>
                  </a:outerShdw>
                </a:effectLst>
              </a:rPr>
              <a:t> they preached</a:t>
            </a:r>
          </a:p>
          <a:p>
            <a:endParaRPr lang="en-GB" dirty="0"/>
          </a:p>
        </p:txBody>
      </p:sp>
    </p:spTree>
    <p:extLst>
      <p:ext uri="{BB962C8B-B14F-4D97-AF65-F5344CB8AC3E}">
        <p14:creationId xmlns:p14="http://schemas.microsoft.com/office/powerpoint/2010/main" val="41110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9E52AB-6979-4040-9098-155A7826B2D7}"/>
              </a:ext>
            </a:extLst>
          </p:cNvPr>
          <p:cNvSpPr>
            <a:spLocks noGrp="1"/>
          </p:cNvSpPr>
          <p:nvPr>
            <p:ph type="title"/>
          </p:nvPr>
        </p:nvSpPr>
        <p:spPr>
          <a:xfrm>
            <a:off x="957072" y="2276221"/>
            <a:ext cx="10515600" cy="1325563"/>
          </a:xfrm>
        </p:spPr>
        <p:txBody>
          <a:bodyPr>
            <a:normAutofit/>
          </a:bodyPr>
          <a:lstStyle/>
          <a:p>
            <a:pPr algn="ctr"/>
            <a:r>
              <a:rPr lang="en-GB" sz="5400" dirty="0">
                <a:solidFill>
                  <a:srgbClr val="C00000"/>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41466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AA23-9509-D6A6-82E6-9BEC94A456AD}"/>
              </a:ext>
            </a:extLst>
          </p:cNvPr>
          <p:cNvSpPr>
            <a:spLocks noGrp="1"/>
          </p:cNvSpPr>
          <p:nvPr>
            <p:ph type="title"/>
          </p:nvPr>
        </p:nvSpPr>
        <p:spPr>
          <a:xfrm>
            <a:off x="262128" y="18289"/>
            <a:ext cx="11667744" cy="694944"/>
          </a:xfrm>
        </p:spPr>
        <p:txBody>
          <a:bodyPr>
            <a:normAutofit/>
          </a:bodyPr>
          <a:lstStyle/>
          <a:p>
            <a:pPr algn="ctr"/>
            <a:r>
              <a:rPr lang="en-US" sz="4000" dirty="0">
                <a:solidFill>
                  <a:srgbClr val="C00000"/>
                </a:solidFill>
                <a:effectLst>
                  <a:outerShdw blurRad="38100" dist="38100" dir="2700000" algn="tl">
                    <a:srgbClr val="000000">
                      <a:alpha val="43137"/>
                    </a:srgbClr>
                  </a:outerShdw>
                </a:effectLst>
              </a:rPr>
              <a:t>Two forms of Local Reactions to Hellenization</a:t>
            </a:r>
            <a:endParaRPr lang="en-GB" sz="40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CBAA8A-0E41-44EA-6DA3-219830FCDF4B}"/>
              </a:ext>
            </a:extLst>
          </p:cNvPr>
          <p:cNvSpPr>
            <a:spLocks noGrp="1"/>
          </p:cNvSpPr>
          <p:nvPr>
            <p:ph idx="1"/>
          </p:nvPr>
        </p:nvSpPr>
        <p:spPr>
          <a:xfrm>
            <a:off x="82296" y="950976"/>
            <a:ext cx="11987784" cy="5888736"/>
          </a:xfrm>
        </p:spPr>
        <p:txBody>
          <a:bodyPr>
            <a:normAutofit lnSpcReduction="10000"/>
          </a:bodyPr>
          <a:lstStyle/>
          <a:p>
            <a:r>
              <a:rPr lang="en-GB" dirty="0">
                <a:effectLst>
                  <a:outerShdw blurRad="38100" dist="38100" dir="2700000" algn="tl">
                    <a:srgbClr val="000000">
                      <a:alpha val="43137"/>
                    </a:srgbClr>
                  </a:outerShdw>
                </a:effectLst>
              </a:rPr>
              <a:t>Enthusiastic Pragmatic Acceptance</a:t>
            </a:r>
          </a:p>
          <a:p>
            <a:pPr lvl="1"/>
            <a:r>
              <a:rPr lang="en-US" dirty="0"/>
              <a:t>Those interested in upward social mobility adapted to Greek language and culture. </a:t>
            </a:r>
          </a:p>
          <a:p>
            <a:pPr lvl="1"/>
            <a:r>
              <a:rPr lang="en-US" dirty="0"/>
              <a:t>Some took on Greek names and publicly projected Hellenistic patterns of </a:t>
            </a:r>
            <a:r>
              <a:rPr lang="en-US" dirty="0" err="1"/>
              <a:t>behaviour</a:t>
            </a:r>
            <a:endParaRPr lang="en-US" dirty="0"/>
          </a:p>
          <a:p>
            <a:pPr lvl="1"/>
            <a:r>
              <a:rPr lang="en-US" dirty="0"/>
              <a:t>High priest Jason for example attempted to “shift his compatriots to the Greek way of life.” (2 Macc. 4:10) </a:t>
            </a:r>
          </a:p>
          <a:p>
            <a:pPr lvl="1"/>
            <a:r>
              <a:rPr lang="en-US" dirty="0"/>
              <a:t>It is claimed in 1 </a:t>
            </a:r>
            <a:r>
              <a:rPr lang="en-US" dirty="0" err="1"/>
              <a:t>Macc</a:t>
            </a:r>
            <a:r>
              <a:rPr lang="en-US" dirty="0"/>
              <a:t> that some Jews “removed the marks of circumcision,” so their lack of foreskins became less conspicuous as they exercised in the nude</a:t>
            </a:r>
          </a:p>
          <a:p>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Rejection &amp; Resistance</a:t>
            </a:r>
          </a:p>
          <a:p>
            <a:pPr lvl="1"/>
            <a:r>
              <a:rPr lang="en-GB" dirty="0"/>
              <a:t>Especially rural folks became scandalized</a:t>
            </a:r>
          </a:p>
          <a:p>
            <a:pPr lvl="1"/>
            <a:r>
              <a:rPr lang="en-US" dirty="0"/>
              <a:t>Increased emphasis on ritual purity among them</a:t>
            </a:r>
          </a:p>
          <a:p>
            <a:pPr lvl="1"/>
            <a:r>
              <a:rPr lang="en-US" dirty="0"/>
              <a:t>Some moved into secluded communities that developed specialist eschatological ideas, e.g., Qumran community</a:t>
            </a:r>
          </a:p>
          <a:p>
            <a:pPr lvl="1"/>
            <a:r>
              <a:rPr lang="en-US" dirty="0"/>
              <a:t>Others joined groups to actively oppose and seek to overthrow the colonialists and their “collaborators” </a:t>
            </a:r>
            <a:endParaRPr lang="en-GB" dirty="0"/>
          </a:p>
        </p:txBody>
      </p:sp>
    </p:spTree>
    <p:extLst>
      <p:ext uri="{BB962C8B-B14F-4D97-AF65-F5344CB8AC3E}">
        <p14:creationId xmlns:p14="http://schemas.microsoft.com/office/powerpoint/2010/main" val="148008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y did Alexander the Great's empire collapse so quickly after he died? -  Quora">
            <a:extLst>
              <a:ext uri="{FF2B5EF4-FFF2-40B4-BE49-F238E27FC236}">
                <a16:creationId xmlns:a16="http://schemas.microsoft.com/office/drawing/2014/main" id="{2612BC45-C2CD-4E45-D1A2-91BB57901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4" y="1280160"/>
            <a:ext cx="12116480" cy="5555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FF9668-74AB-F06F-D7BB-459A72E82C7D}"/>
              </a:ext>
            </a:extLst>
          </p:cNvPr>
          <p:cNvSpPr txBox="1"/>
          <p:nvPr/>
        </p:nvSpPr>
        <p:spPr>
          <a:xfrm>
            <a:off x="493953" y="182880"/>
            <a:ext cx="11204093" cy="769441"/>
          </a:xfrm>
          <a:prstGeom prst="rect">
            <a:avLst/>
          </a:prstGeom>
          <a:noFill/>
        </p:spPr>
        <p:txBody>
          <a:bodyPr wrap="none" rtlCol="0">
            <a:spAutoFit/>
          </a:bodyPr>
          <a:lstStyle/>
          <a:p>
            <a:pPr algn="ctr"/>
            <a:r>
              <a:rPr lang="en-GB" sz="4400" dirty="0">
                <a:solidFill>
                  <a:srgbClr val="C00000"/>
                </a:solidFill>
                <a:effectLst>
                  <a:outerShdw blurRad="38100" dist="38100" dir="2700000" algn="tl">
                    <a:srgbClr val="000000">
                      <a:alpha val="43137"/>
                    </a:srgbClr>
                  </a:outerShdw>
                </a:effectLst>
              </a:rPr>
              <a:t>The Break-Up of Alexander the Great’s Empire</a:t>
            </a:r>
          </a:p>
        </p:txBody>
      </p:sp>
      <p:cxnSp>
        <p:nvCxnSpPr>
          <p:cNvPr id="6" name="Straight Arrow Connector 5">
            <a:extLst>
              <a:ext uri="{FF2B5EF4-FFF2-40B4-BE49-F238E27FC236}">
                <a16:creationId xmlns:a16="http://schemas.microsoft.com/office/drawing/2014/main" id="{F180C28D-038E-6191-E85B-31BBD24BE51A}"/>
              </a:ext>
            </a:extLst>
          </p:cNvPr>
          <p:cNvCxnSpPr>
            <a:cxnSpLocks/>
          </p:cNvCxnSpPr>
          <p:nvPr/>
        </p:nvCxnSpPr>
        <p:spPr>
          <a:xfrm flipV="1">
            <a:off x="2093976" y="4599432"/>
            <a:ext cx="1490472" cy="667512"/>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64C5300E-ACF6-2075-546D-601AD0641B8B}"/>
              </a:ext>
            </a:extLst>
          </p:cNvPr>
          <p:cNvCxnSpPr/>
          <p:nvPr/>
        </p:nvCxnSpPr>
        <p:spPr>
          <a:xfrm flipH="1">
            <a:off x="3767328" y="3977640"/>
            <a:ext cx="1618488" cy="557784"/>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0F3D3AC-402A-0286-F06C-E74A020420C4}"/>
              </a:ext>
            </a:extLst>
          </p:cNvPr>
          <p:cNvSpPr txBox="1"/>
          <p:nvPr/>
        </p:nvSpPr>
        <p:spPr>
          <a:xfrm>
            <a:off x="3584448" y="4789890"/>
            <a:ext cx="926729" cy="954107"/>
          </a:xfrm>
          <a:prstGeom prst="rect">
            <a:avLst/>
          </a:prstGeom>
          <a:solidFill>
            <a:srgbClr val="FFC000"/>
          </a:solidFill>
        </p:spPr>
        <p:txBody>
          <a:bodyPr wrap="none" rtlCol="0">
            <a:spAutoFit/>
          </a:bodyPr>
          <a:lstStyle/>
          <a:p>
            <a:pPr algn="ctr"/>
            <a:r>
              <a:rPr lang="en-GB" sz="1400" dirty="0">
                <a:solidFill>
                  <a:srgbClr val="C00000"/>
                </a:solidFill>
                <a:effectLst>
                  <a:outerShdw blurRad="38100" dist="38100" dir="2700000" algn="tl">
                    <a:srgbClr val="000000">
                      <a:alpha val="43137"/>
                    </a:srgbClr>
                  </a:outerShdw>
                </a:effectLst>
              </a:rPr>
              <a:t>250yrs of </a:t>
            </a:r>
          </a:p>
          <a:p>
            <a:pPr algn="ctr"/>
            <a:r>
              <a:rPr lang="en-GB" sz="1400" dirty="0">
                <a:solidFill>
                  <a:srgbClr val="C00000"/>
                </a:solidFill>
                <a:effectLst>
                  <a:outerShdw blurRad="38100" dist="38100" dir="2700000" algn="tl">
                    <a:srgbClr val="000000">
                      <a:alpha val="43137"/>
                    </a:srgbClr>
                  </a:outerShdw>
                </a:effectLst>
              </a:rPr>
              <a:t>fight to </a:t>
            </a:r>
          </a:p>
          <a:p>
            <a:pPr algn="ctr"/>
            <a:r>
              <a:rPr lang="en-GB" sz="1400" dirty="0">
                <a:solidFill>
                  <a:srgbClr val="C00000"/>
                </a:solidFill>
                <a:effectLst>
                  <a:outerShdw blurRad="38100" dist="38100" dir="2700000" algn="tl">
                    <a:srgbClr val="000000">
                      <a:alpha val="43137"/>
                    </a:srgbClr>
                  </a:outerShdw>
                </a:effectLst>
              </a:rPr>
              <a:t>control </a:t>
            </a:r>
          </a:p>
          <a:p>
            <a:pPr algn="ctr"/>
            <a:r>
              <a:rPr lang="en-GB" sz="1400" dirty="0">
                <a:solidFill>
                  <a:srgbClr val="C00000"/>
                </a:solidFill>
                <a:effectLst>
                  <a:outerShdw blurRad="38100" dist="38100" dir="2700000" algn="tl">
                    <a:srgbClr val="000000">
                      <a:alpha val="43137"/>
                    </a:srgbClr>
                  </a:outerShdw>
                </a:effectLst>
              </a:rPr>
              <a:t>Palestine</a:t>
            </a:r>
          </a:p>
        </p:txBody>
      </p:sp>
    </p:spTree>
    <p:extLst>
      <p:ext uri="{BB962C8B-B14F-4D97-AF65-F5344CB8AC3E}">
        <p14:creationId xmlns:p14="http://schemas.microsoft.com/office/powerpoint/2010/main" val="40964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EFAE-778A-872C-934C-E0FB676D8708}"/>
              </a:ext>
            </a:extLst>
          </p:cNvPr>
          <p:cNvSpPr>
            <a:spLocks noGrp="1"/>
          </p:cNvSpPr>
          <p:nvPr>
            <p:ph type="title"/>
          </p:nvPr>
        </p:nvSpPr>
        <p:spPr>
          <a:xfrm>
            <a:off x="838200" y="163957"/>
            <a:ext cx="10515600" cy="741299"/>
          </a:xfrm>
        </p:spPr>
        <p:txBody>
          <a:bodyPr>
            <a:normAutofit/>
          </a:bodyPr>
          <a:lstStyle/>
          <a:p>
            <a:pPr algn="ctr"/>
            <a:r>
              <a:rPr lang="en-US" sz="3600" dirty="0">
                <a:solidFill>
                  <a:srgbClr val="C00000"/>
                </a:solidFill>
                <a:effectLst>
                  <a:outerShdw blurRad="38100" dist="38100" dir="2700000" algn="tl">
                    <a:srgbClr val="000000">
                      <a:alpha val="43137"/>
                    </a:srgbClr>
                  </a:outerShdw>
                </a:effectLst>
              </a:rPr>
              <a:t>Periods of Political history of Palestine </a:t>
            </a:r>
            <a:endParaRPr lang="en-GB" sz="36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6A27779-B154-EA26-931A-B9D37938943D}"/>
              </a:ext>
            </a:extLst>
          </p:cNvPr>
          <p:cNvSpPr>
            <a:spLocks noGrp="1"/>
          </p:cNvSpPr>
          <p:nvPr>
            <p:ph idx="1"/>
          </p:nvPr>
        </p:nvSpPr>
        <p:spPr>
          <a:xfrm>
            <a:off x="164592" y="1517904"/>
            <a:ext cx="11667744" cy="4562856"/>
          </a:xfrm>
        </p:spPr>
        <p:txBody>
          <a:bodyPr>
            <a:normAutofit lnSpcReduction="10000"/>
          </a:bodyPr>
          <a:lstStyle/>
          <a:p>
            <a:r>
              <a:rPr lang="en-GB" dirty="0"/>
              <a:t>Ptolemaic Period (320-198 BC)</a:t>
            </a:r>
          </a:p>
          <a:p>
            <a:endParaRPr lang="en-GB" dirty="0"/>
          </a:p>
          <a:p>
            <a:r>
              <a:rPr lang="en-GB" dirty="0"/>
              <a:t>Seleucid Period (198-63 BC)</a:t>
            </a:r>
          </a:p>
          <a:p>
            <a:endParaRPr lang="en-GB" dirty="0"/>
          </a:p>
          <a:p>
            <a:r>
              <a:rPr lang="en-GB" dirty="0"/>
              <a:t>Hasmonaean (Maccabean) Period (140-37 BC)</a:t>
            </a:r>
          </a:p>
          <a:p>
            <a:endParaRPr lang="fr-FR" dirty="0"/>
          </a:p>
          <a:p>
            <a:r>
              <a:rPr lang="fr-FR" dirty="0" err="1"/>
              <a:t>Herodian</a:t>
            </a:r>
            <a:r>
              <a:rPr lang="fr-FR" dirty="0"/>
              <a:t> </a:t>
            </a:r>
            <a:r>
              <a:rPr lang="fr-FR" dirty="0" err="1"/>
              <a:t>Dynasty</a:t>
            </a:r>
            <a:r>
              <a:rPr lang="fr-FR" dirty="0"/>
              <a:t> (37 BC – 73 AD)</a:t>
            </a:r>
          </a:p>
          <a:p>
            <a:endParaRPr lang="fr-FR" dirty="0"/>
          </a:p>
          <a:p>
            <a:r>
              <a:rPr lang="fr-FR" dirty="0"/>
              <a:t>Roman full Colonisation (63 </a:t>
            </a:r>
            <a:r>
              <a:rPr lang="fr-FR" dirty="0" err="1"/>
              <a:t>BCff</a:t>
            </a:r>
            <a:r>
              <a:rPr lang="fr-FR" dirty="0"/>
              <a:t>)</a:t>
            </a:r>
            <a:endParaRPr lang="en-GB" dirty="0"/>
          </a:p>
        </p:txBody>
      </p:sp>
    </p:spTree>
    <p:extLst>
      <p:ext uri="{BB962C8B-B14F-4D97-AF65-F5344CB8AC3E}">
        <p14:creationId xmlns:p14="http://schemas.microsoft.com/office/powerpoint/2010/main" val="12808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Intertestamental Period – Where Do We Get Our Knowledge? – MD Harris  Institute">
            <a:extLst>
              <a:ext uri="{FF2B5EF4-FFF2-40B4-BE49-F238E27FC236}">
                <a16:creationId xmlns:a16="http://schemas.microsoft.com/office/drawing/2014/main" id="{15775349-F5D3-833B-A760-8CD5E773D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 y="1366838"/>
            <a:ext cx="12159123" cy="438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2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A343-9A0F-4B75-15C4-37502D6D0EEF}"/>
              </a:ext>
            </a:extLst>
          </p:cNvPr>
          <p:cNvSpPr>
            <a:spLocks noGrp="1"/>
          </p:cNvSpPr>
          <p:nvPr>
            <p:ph type="title"/>
          </p:nvPr>
        </p:nvSpPr>
        <p:spPr>
          <a:xfrm>
            <a:off x="838200" y="90805"/>
            <a:ext cx="10515600" cy="402971"/>
          </a:xfrm>
        </p:spPr>
        <p:txBody>
          <a:bodyPr>
            <a:normAutofit fontScale="90000"/>
          </a:bodyPr>
          <a:lstStyle/>
          <a:p>
            <a:pPr algn="ctr"/>
            <a:r>
              <a:rPr lang="en-US" sz="4000" dirty="0">
                <a:solidFill>
                  <a:srgbClr val="C00000"/>
                </a:solidFill>
                <a:effectLst>
                  <a:outerShdw blurRad="38100" dist="38100" dir="2700000" algn="tl">
                    <a:srgbClr val="000000">
                      <a:alpha val="43137"/>
                    </a:srgbClr>
                  </a:outerShdw>
                </a:effectLst>
              </a:rPr>
              <a:t>Palestine during the Ptolemaic Period</a:t>
            </a:r>
            <a:endParaRPr lang="en-GB" sz="4000"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CE8ED2-72FF-2624-7D1B-01B244470106}"/>
              </a:ext>
            </a:extLst>
          </p:cNvPr>
          <p:cNvSpPr>
            <a:spLocks noGrp="1"/>
          </p:cNvSpPr>
          <p:nvPr>
            <p:ph idx="1"/>
          </p:nvPr>
        </p:nvSpPr>
        <p:spPr>
          <a:xfrm>
            <a:off x="0" y="493776"/>
            <a:ext cx="12192000" cy="6364224"/>
          </a:xfrm>
        </p:spPr>
        <p:txBody>
          <a:bodyPr>
            <a:normAutofit fontScale="92500" lnSpcReduction="10000"/>
          </a:bodyPr>
          <a:lstStyle/>
          <a:p>
            <a:pPr>
              <a:lnSpc>
                <a:spcPct val="120000"/>
              </a:lnSpc>
            </a:pPr>
            <a:r>
              <a:rPr lang="en-US" sz="2600" dirty="0"/>
              <a:t>Despite their gruesome history, the Ptolemaic dynasty and their advancement was the most durable of the three successors of Alexander. </a:t>
            </a:r>
          </a:p>
          <a:p>
            <a:pPr>
              <a:lnSpc>
                <a:spcPct val="120000"/>
              </a:lnSpc>
            </a:pPr>
            <a:r>
              <a:rPr lang="en-US" sz="2600" dirty="0"/>
              <a:t>Their influence on Palestine was thus equally long standing even though this was largely through Hellenism rather than Egyptian culture. </a:t>
            </a:r>
          </a:p>
          <a:p>
            <a:pPr>
              <a:lnSpc>
                <a:spcPct val="120000"/>
              </a:lnSpc>
            </a:pPr>
            <a:r>
              <a:rPr lang="en-US" sz="2600" dirty="0"/>
              <a:t>In effect the Hellenization of Palestine in the two centuries before the Christian era was significantly through the medium of Alexandrian Ptolemies.</a:t>
            </a:r>
          </a:p>
          <a:p>
            <a:pPr>
              <a:lnSpc>
                <a:spcPct val="120000"/>
              </a:lnSpc>
            </a:pPr>
            <a:r>
              <a:rPr lang="en-US" sz="2600" dirty="0"/>
              <a:t>Politically the Ptolemies operated a clever hands-off administration of Palestine allowing for easier movement between Palestine and Egypt. For example, </a:t>
            </a:r>
            <a:r>
              <a:rPr lang="en-US" sz="2600" dirty="0" err="1"/>
              <a:t>Yehud</a:t>
            </a:r>
            <a:r>
              <a:rPr lang="en-US" sz="2600" dirty="0"/>
              <a:t> coins with Hellenistic Ptolemaic influences from the period have been found, indicating that Egypt remained the colonial power while Judea could mint low denomination coins for the local market.</a:t>
            </a:r>
          </a:p>
          <a:p>
            <a:pPr>
              <a:lnSpc>
                <a:spcPct val="120000"/>
              </a:lnSpc>
            </a:pPr>
            <a:r>
              <a:rPr lang="en-US" sz="2600" dirty="0"/>
              <a:t>Judea was controlled by the high priesthood, especially, Eleazer &amp; </a:t>
            </a:r>
            <a:r>
              <a:rPr lang="en-US" sz="2600" dirty="0" err="1"/>
              <a:t>Oniad</a:t>
            </a:r>
            <a:r>
              <a:rPr lang="en-US" sz="2600" dirty="0"/>
              <a:t> II, as well as semi-autonomous administration of the region. Thus comparatively, the process of Hellenization of Ptolemaic Judea was slower than </a:t>
            </a:r>
            <a:r>
              <a:rPr lang="en-US" sz="2600" dirty="0" err="1"/>
              <a:t>neighbouring</a:t>
            </a:r>
            <a:r>
              <a:rPr lang="en-US" sz="2600" dirty="0"/>
              <a:t> provinces. </a:t>
            </a:r>
          </a:p>
          <a:p>
            <a:pPr marL="0" indent="0">
              <a:buNone/>
            </a:pPr>
            <a:endParaRPr lang="en-US" dirty="0"/>
          </a:p>
          <a:p>
            <a:endParaRPr lang="en-GB" dirty="0"/>
          </a:p>
        </p:txBody>
      </p:sp>
    </p:spTree>
    <p:extLst>
      <p:ext uri="{BB962C8B-B14F-4D97-AF65-F5344CB8AC3E}">
        <p14:creationId xmlns:p14="http://schemas.microsoft.com/office/powerpoint/2010/main" val="11271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3200</TotalTime>
  <Words>5040</Words>
  <Application>Microsoft Office PowerPoint</Application>
  <PresentationFormat>Widescreen</PresentationFormat>
  <Paragraphs>368</Paragraphs>
  <Slides>43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Aptos</vt:lpstr>
      <vt:lpstr>Aptos Display</vt:lpstr>
      <vt:lpstr>Arial</vt:lpstr>
      <vt:lpstr>Calibri</vt:lpstr>
      <vt:lpstr>Calibri Light</vt:lpstr>
      <vt:lpstr>system-ui</vt:lpstr>
      <vt:lpstr>Office Theme</vt:lpstr>
      <vt:lpstr>1_Office Theme</vt:lpstr>
      <vt:lpstr>The Jews and Judaism in the first Century Graeco-Roman World </vt:lpstr>
      <vt:lpstr>PowerPoint Presentation</vt:lpstr>
      <vt:lpstr>Learning Outcomes</vt:lpstr>
      <vt:lpstr>Hellenization of Mediterranean World by Alexander the Great</vt:lpstr>
      <vt:lpstr>Two forms of Local Reactions to Hellenization</vt:lpstr>
      <vt:lpstr>PowerPoint Presentation</vt:lpstr>
      <vt:lpstr>Periods of Political history of Palestine </vt:lpstr>
      <vt:lpstr>PowerPoint Presentation</vt:lpstr>
      <vt:lpstr>Palestine during the Ptolemaic Period</vt:lpstr>
      <vt:lpstr>PowerPoint Presentation</vt:lpstr>
      <vt:lpstr>Palestine during the Seleucid Period</vt:lpstr>
      <vt:lpstr>The Hasmonean (Maccabean) Period</vt:lpstr>
      <vt:lpstr>Religious &amp; Cultural Legacy of Maccabean Reign</vt:lpstr>
      <vt:lpstr>Herod the Great</vt:lpstr>
      <vt:lpstr>Herod the Great’s Main Construction Projects</vt:lpstr>
      <vt:lpstr>PowerPoint Presentation</vt:lpstr>
      <vt:lpstr>PowerPoint Presentation</vt:lpstr>
      <vt:lpstr>PowerPoint Presentation</vt:lpstr>
      <vt:lpstr>PowerPoint Presentation</vt:lpstr>
      <vt:lpstr>PowerPoint Presentation</vt:lpstr>
      <vt:lpstr>Implications of Hellenization</vt:lpstr>
      <vt:lpstr>Second Temple Judaism</vt:lpstr>
      <vt:lpstr>Key Pillars of Second Temple Judaism</vt:lpstr>
      <vt:lpstr>The Temple Institution</vt:lpstr>
      <vt:lpstr>PowerPoint Presentation</vt:lpstr>
      <vt:lpstr>PowerPoint Presentation</vt:lpstr>
      <vt:lpstr>The Temple &amp; New Testament Christianity</vt:lpstr>
      <vt:lpstr>The Jewish Sects</vt:lpstr>
      <vt:lpstr>More Jewish Sects</vt:lpstr>
      <vt:lpstr>Formative Assessment Question  Explain the relevance of the varying responses of first century Jewish sects, namely, Pharisees, Sadducees, Herodians and the Scribes, to the presence of the Roman colonial rulers for interpreting the Gospels. </vt:lpstr>
      <vt:lpstr>PowerPoint Presentation</vt:lpstr>
      <vt:lpstr>Jewish Diaspora Communities in other Locations</vt:lpstr>
      <vt:lpstr>Jews in the Graeco-Roman Diaspora</vt:lpstr>
      <vt:lpstr>Factors that determined how Jews coped with diaspora</vt:lpstr>
      <vt:lpstr>In Palestine, Hellenization and Romanization was often insidious and led to varieties of responses over centuries. In the diaspora, on the other hand, Hellenization and Romanization was much more advanced and inevitable even if in different variegated degrees due to the varieties of factors  </vt:lpstr>
      <vt:lpstr>Spectrum of Jewish Adjustments in Diaspora</vt:lpstr>
      <vt:lpstr>General Features of Jewish Presence in Diaspora</vt:lpstr>
      <vt:lpstr>Jewish Diaspora in Rome</vt:lpstr>
      <vt:lpstr>Diaspora as a socio-theological concept</vt:lpstr>
      <vt:lpstr>PowerPoint Presentation</vt:lpstr>
      <vt:lpstr>PowerPoint Presentation</vt:lpstr>
      <vt:lpstr>Impact of Introduction of Christianity into Jewish Diaspora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Jews and Judaism in the first Century Graeco-Roman World</dc:title>
  <dc:creator>ANNANG ASUMANG</dc:creator>
  <cp:lastModifiedBy>ANNANG ASUMANG</cp:lastModifiedBy>
  <cp:revision>153</cp:revision>
  <dcterms:created xsi:type="dcterms:W3CDTF">2024-04-13T06:36:55Z</dcterms:created>
  <dcterms:modified xsi:type="dcterms:W3CDTF">2024-06-11T06:05:41Z</dcterms:modified>
</cp:coreProperties>
</file>